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66" r:id="rId5"/>
    <p:sldId id="258" r:id="rId6"/>
    <p:sldId id="310" r:id="rId7"/>
    <p:sldId id="311" r:id="rId8"/>
    <p:sldId id="312" r:id="rId9"/>
    <p:sldId id="259" r:id="rId10"/>
    <p:sldId id="260" r:id="rId11"/>
    <p:sldId id="261" r:id="rId12"/>
    <p:sldId id="263" r:id="rId13"/>
    <p:sldId id="264" r:id="rId14"/>
    <p:sldId id="271" r:id="rId15"/>
    <p:sldId id="270" r:id="rId16"/>
    <p:sldId id="269" r:id="rId17"/>
    <p:sldId id="268" r:id="rId18"/>
    <p:sldId id="267" r:id="rId19"/>
    <p:sldId id="262" r:id="rId20"/>
    <p:sldId id="279" r:id="rId21"/>
    <p:sldId id="277" r:id="rId22"/>
    <p:sldId id="276" r:id="rId23"/>
    <p:sldId id="275" r:id="rId24"/>
    <p:sldId id="274" r:id="rId25"/>
    <p:sldId id="273" r:id="rId26"/>
    <p:sldId id="272" r:id="rId27"/>
    <p:sldId id="281" r:id="rId28"/>
    <p:sldId id="282" r:id="rId29"/>
    <p:sldId id="284" r:id="rId30"/>
    <p:sldId id="283" r:id="rId31"/>
    <p:sldId id="287" r:id="rId32"/>
    <p:sldId id="280" r:id="rId33"/>
    <p:sldId id="309" r:id="rId34"/>
    <p:sldId id="308" r:id="rId35"/>
    <p:sldId id="307" r:id="rId36"/>
    <p:sldId id="306" r:id="rId37"/>
    <p:sldId id="305" r:id="rId38"/>
    <p:sldId id="304" r:id="rId39"/>
    <p:sldId id="303" r:id="rId40"/>
    <p:sldId id="302" r:id="rId41"/>
    <p:sldId id="301" r:id="rId42"/>
    <p:sldId id="300" r:id="rId43"/>
    <p:sldId id="299" r:id="rId44"/>
    <p:sldId id="298" r:id="rId45"/>
    <p:sldId id="297" r:id="rId46"/>
    <p:sldId id="296" r:id="rId47"/>
    <p:sldId id="295" r:id="rId48"/>
    <p:sldId id="294" r:id="rId49"/>
    <p:sldId id="293" r:id="rId50"/>
    <p:sldId id="292" r:id="rId51"/>
    <p:sldId id="291" r:id="rId52"/>
    <p:sldId id="290" r:id="rId53"/>
    <p:sldId id="289" r:id="rId54"/>
    <p:sldId id="288" r:id="rId55"/>
    <p:sldId id="286" r:id="rId56"/>
    <p:sldId id="28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5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1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4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9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3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5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7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1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86C5-2D17-4470-8EDC-BD8D510931FD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E596-7337-480B-BA65-09B4B44F5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79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3872"/>
            <a:ext cx="9144000" cy="3332681"/>
          </a:xfrm>
        </p:spPr>
        <p:txBody>
          <a:bodyPr>
            <a:noAutofit/>
          </a:bodyPr>
          <a:lstStyle/>
          <a:p>
            <a:b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Gingival and Periodontal Problems in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803363" cy="2453529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r>
              <a:rPr lang="en-GB" sz="3400" dirty="0"/>
              <a:t>Presented by:</a:t>
            </a:r>
          </a:p>
          <a:p>
            <a:r>
              <a:rPr lang="en-GB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Gihan Abuelniel</a:t>
            </a:r>
          </a:p>
          <a:p>
            <a:r>
              <a:rPr lang="en-GB" sz="4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Associate Professor of Pediatric Dentistry</a:t>
            </a:r>
          </a:p>
          <a:p>
            <a:r>
              <a:rPr lang="en-GB" sz="4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Cairo University</a:t>
            </a:r>
          </a:p>
          <a:p>
            <a:r>
              <a:rPr lang="en-GB" sz="4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6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assification:&#10;GINGIVAL CONDITIONS&#10;Acute gingivitis&#10;• Herpetic gingivostomatitis&#10;• Necrotizing ulcerative gingivitis&#10;Chr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" b="3272"/>
          <a:stretch/>
        </p:blipFill>
        <p:spPr bwMode="auto">
          <a:xfrm>
            <a:off x="1184988" y="310243"/>
            <a:ext cx="10189028" cy="57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5009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RIODONTAL CONDITIONS WITH&#10;LOSS OF CONNECTIVE TISSUE&#10;ATTACHMENT&#10;Early-onset periodontitis&#10;• Localized aggressive periodo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"/>
          <a:stretch/>
        </p:blipFill>
        <p:spPr bwMode="auto">
          <a:xfrm>
            <a:off x="1306286" y="132961"/>
            <a:ext cx="9853126" cy="64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ingival&#10;diseases&#10;11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" b="4119"/>
          <a:stretch/>
        </p:blipFill>
        <p:spPr bwMode="auto">
          <a:xfrm>
            <a:off x="1045029" y="230933"/>
            <a:ext cx="10450287" cy="62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9525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ingivitis&#10;• Dental plaque induced gingival inflammation is&#10;the most common form of gingivitis.&#10;• It is characterized by 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" b="3568"/>
          <a:stretch/>
        </p:blipFill>
        <p:spPr bwMode="auto">
          <a:xfrm>
            <a:off x="1222310" y="475861"/>
            <a:ext cx="10021079" cy="573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517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• Gingivitis associated with poor oral hygiene is&#10;usually classified as&#10;• Initial lesion&#10;• Early lesion&#10;• Moderate lesion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8" b="6786"/>
          <a:stretch/>
        </p:blipFill>
        <p:spPr bwMode="auto">
          <a:xfrm>
            <a:off x="1240971" y="401215"/>
            <a:ext cx="10011747" cy="59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025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4&#10;stage Initial stage Early stage Established&#10;stage&#10;Time (days) 2-4 4-7 14-21&#10;Blood vessels Vascular&#10;dilatation&#10;Vascular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3300"/>
          <a:stretch/>
        </p:blipFill>
        <p:spPr bwMode="auto">
          <a:xfrm>
            <a:off x="1054359" y="72312"/>
            <a:ext cx="9918441" cy="656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laque&#10;removal&#10;May progress&#10;15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" b="2838"/>
          <a:stretch/>
        </p:blipFill>
        <p:spPr bwMode="auto">
          <a:xfrm>
            <a:off x="1222310" y="172730"/>
            <a:ext cx="9526555" cy="63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1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cute gingival diseases&#10;• Primary herpetic gingivostomatitis&#10;• Recurrent aphthous ulcer&#10;• Acute necrotizing ulcerative gi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" b="2871"/>
          <a:stretch/>
        </p:blipFill>
        <p:spPr bwMode="auto">
          <a:xfrm>
            <a:off x="1523999" y="185250"/>
            <a:ext cx="9336833" cy="63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imary herpetic gingivostomatitis&#10;• Caused by Herpes simplex virus type 1&#10;• Age-Children younger than 6 yrs, but also may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" b="3183"/>
          <a:stretch/>
        </p:blipFill>
        <p:spPr bwMode="auto">
          <a:xfrm>
            <a:off x="1632857" y="412063"/>
            <a:ext cx="9554547" cy="598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0877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• Characteristic oral finding:&#10;• Diffuse erythmatous involvement of gingiva.&#10;• Initial stage in characterized by discrete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" b="2496"/>
          <a:stretch/>
        </p:blipFill>
        <p:spPr bwMode="auto">
          <a:xfrm>
            <a:off x="1324947" y="264778"/>
            <a:ext cx="9685175" cy="62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2572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79" y="510018"/>
            <a:ext cx="11556432" cy="8299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ontents:&#10;• Introduction&#10;• Gingiva&#10;• Gingival diseases&#10;• Gingivitis&#10;• Acute gingival diseases&#10;• Gingival enlargement&#10;• Er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" b="4209"/>
          <a:stretch/>
        </p:blipFill>
        <p:spPr bwMode="auto">
          <a:xfrm>
            <a:off x="961052" y="410547"/>
            <a:ext cx="10011747" cy="59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623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Oral symptoms:&#10;• Generalized soreness&#10;• Ruptured vesicles – focal site of pain&#10;• Infants show irritability and refusal 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0" b="4451"/>
          <a:stretch/>
        </p:blipFill>
        <p:spPr bwMode="auto">
          <a:xfrm>
            <a:off x="1295401" y="170471"/>
            <a:ext cx="9574762" cy="63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• Oral symptoms:&#10;• Generalized soreness&#10;• Ruptured vesicles – focal site of pain&#10;• Infants show irritability and refusal 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4" t="69341" r="28681" b="22952"/>
          <a:stretch/>
        </p:blipFill>
        <p:spPr bwMode="auto">
          <a:xfrm>
            <a:off x="3953847" y="4868441"/>
            <a:ext cx="22383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4588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eatment&#10;• Symptomatic &amp; supportive.&#10;• Application of mild anesthetic such as dyclonine&#10;hydrochloride(0.5%)&#10;• Bed rest ,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4" b="2686"/>
          <a:stretch/>
        </p:blipFill>
        <p:spPr bwMode="auto">
          <a:xfrm>
            <a:off x="1054359" y="405164"/>
            <a:ext cx="10198570" cy="58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current aphthous ulcer&#10;• Characterized by painful ulceration on the oral&#10;mucosa&#10;• Occurs between school age and adults&#10;•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" b="2351"/>
          <a:stretch/>
        </p:blipFill>
        <p:spPr bwMode="auto">
          <a:xfrm>
            <a:off x="1352940" y="410548"/>
            <a:ext cx="9638522" cy="58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6749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 Etiology:&#10;• Immunological abnormality: mucosal destruction&#10;T-mediated immunological reaction.&#10;• Microbial organism: ∝-h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6" b="2791"/>
          <a:stretch/>
        </p:blipFill>
        <p:spPr bwMode="auto">
          <a:xfrm>
            <a:off x="1250304" y="467902"/>
            <a:ext cx="9899778" cy="58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• Clinical features:&#10;• Occur between second and third decade of life.&#10;• Buccal and labial mucosa tongue and gingiva are&#10;c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" b="3498"/>
          <a:stretch/>
        </p:blipFill>
        <p:spPr bwMode="auto">
          <a:xfrm>
            <a:off x="1642187" y="600417"/>
            <a:ext cx="9573209" cy="56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• Etiology:&#10;• Immunological abnormality: mucosal destruction&#10;T-mediated immunological reaction.&#10;• Microbial organism: ∝-he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7" t="20136" r="516" b="71955"/>
          <a:stretch/>
        </p:blipFill>
        <p:spPr bwMode="auto">
          <a:xfrm>
            <a:off x="3060440" y="2313994"/>
            <a:ext cx="6736702" cy="5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766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reatment&#10;• Symptomatic treatment&#10;• Topical corticosteroid triamcinolone 3-4 times daily&#10;by rinse and expectorate method.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" b="3679"/>
          <a:stretch/>
        </p:blipFill>
        <p:spPr bwMode="auto">
          <a:xfrm>
            <a:off x="1371600" y="597158"/>
            <a:ext cx="9638522" cy="57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7190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cute necrotizing ulcerative&#10;gingivitis&#10;• Characterized by sloughing of gingival tissue&#10;• Uncommon in children&#10;• Predispos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5" b="2745"/>
          <a:stretch/>
        </p:blipFill>
        <p:spPr bwMode="auto">
          <a:xfrm>
            <a:off x="398301" y="411567"/>
            <a:ext cx="8353814" cy="56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media4.picsearch.com/is?tv9pSp26YEylbFJdhArnSLeKdSYAgXHb2z0nlnfu2xA&amp;height=3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06" y="2789012"/>
            <a:ext cx="3822927" cy="35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• Clinical features&#10;• Characteristic lesions are punched out, crater&#10;like depression at the crest of interdental&#10;papillae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4" b="2534"/>
          <a:stretch/>
        </p:blipFill>
        <p:spPr bwMode="auto">
          <a:xfrm>
            <a:off x="1362269" y="251926"/>
            <a:ext cx="9470572" cy="61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4341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• Extra oral and systemic symptoms:&#10;• Local lymphadenopathy&#10;• Elevation in temperature&#10;• Increased pulse rate, leukocytos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 b="2954"/>
          <a:stretch/>
        </p:blipFill>
        <p:spPr bwMode="auto">
          <a:xfrm>
            <a:off x="1642188" y="391886"/>
            <a:ext cx="9423918" cy="582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67471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• Treatment:&#10;• Perform debridement under local anesthesia.&#10;• Remove pseudomembrane.&#10;• Patient counselling should include s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" b="2523"/>
          <a:stretch/>
        </p:blipFill>
        <p:spPr bwMode="auto">
          <a:xfrm>
            <a:off x="1343608" y="223069"/>
            <a:ext cx="9582539" cy="63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026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&#10;• Periodontal diseases peak their destructive stages in&#10;the middle age , but many of them have their&#10;incepti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2692"/>
          <a:stretch/>
        </p:blipFill>
        <p:spPr bwMode="auto">
          <a:xfrm>
            <a:off x="1073020" y="198275"/>
            <a:ext cx="10077062" cy="63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4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cute candidiasis (thrush,&#10;candidosis)&#10;• Acute candidiasis:&#10;1. Pseudomembranous&#10;2. erythmatous&#10;• Causative organism- C. a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" b="2969"/>
          <a:stretch/>
        </p:blipFill>
        <p:spPr bwMode="auto">
          <a:xfrm>
            <a:off x="1162955" y="164760"/>
            <a:ext cx="9977796" cy="64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• Clinical features:&#10;• Pearly white or bluish white plaque present on&#10;oral mucosa which may extend to circumoral&#10;tissues.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" b="2540"/>
          <a:stretch/>
        </p:blipFill>
        <p:spPr bwMode="auto">
          <a:xfrm>
            <a:off x="1082351" y="313492"/>
            <a:ext cx="9853127" cy="62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6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• Treatment:&#10;• Infants and very young children&#10;• Nystatin 1ml (100,000U) dropped in to&#10;mouth for local action four times 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" b="2773"/>
          <a:stretch/>
        </p:blipFill>
        <p:spPr bwMode="auto">
          <a:xfrm>
            <a:off x="1073020" y="438540"/>
            <a:ext cx="10291666" cy="57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5192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ingival enlargement&#10;• Inflammatory enlargement&#10;• Chronic inflammatory enlargement&#10;• Acute inflammatory enlargement&#10;• Dru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2637"/>
          <a:stretch/>
        </p:blipFill>
        <p:spPr bwMode="auto">
          <a:xfrm>
            <a:off x="783772" y="317241"/>
            <a:ext cx="10618236" cy="5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hronic inflammatory gingival&#10;enlargement&#10;• Long standing gingivitis in young patient&#10;sometimes results in chronic inflamm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" b="2867"/>
          <a:stretch/>
        </p:blipFill>
        <p:spPr bwMode="auto">
          <a:xfrm>
            <a:off x="1138334" y="666081"/>
            <a:ext cx="9890449" cy="56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3906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• Clinical features:&#10;• Characterized by slight ballooning of interdental papilla&#10;and marginal gingiva.&#10;• In early stage ,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3124"/>
          <a:stretch/>
        </p:blipFill>
        <p:spPr bwMode="auto">
          <a:xfrm>
            <a:off x="1175657" y="280734"/>
            <a:ext cx="9666514" cy="62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cute inflammatory enlargement&#10;• Gingival abscess&#10;• Is a localized, painful rapidly expanding lesion that is&#10;usually of s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" b="2924"/>
          <a:stretch/>
        </p:blipFill>
        <p:spPr bwMode="auto">
          <a:xfrm>
            <a:off x="1147665" y="558561"/>
            <a:ext cx="10328987" cy="55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• Clinical feature:&#10;• Localized, painful, rapidly expanding lesion&#10;• Limited to the marginal gingiva or interdental&#10;papil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" b="2420"/>
          <a:stretch/>
        </p:blipFill>
        <p:spPr bwMode="auto">
          <a:xfrm>
            <a:off x="1380932" y="234670"/>
            <a:ext cx="9470570" cy="62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rug-induced gingival enlargement&#10;• Drug-induced gingival enlargement:&#10;• Anticonvulsant&#10;• Immunosuppressant cyclosporine&#10;•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5" t="64149" b="24795"/>
          <a:stretch/>
        </p:blipFill>
        <p:spPr bwMode="auto">
          <a:xfrm>
            <a:off x="4627980" y="5102678"/>
            <a:ext cx="2724542" cy="34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24000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rug-induced gingival enlargement&#10;• Drug-induced gingival enlargement:&#10;• Anticonvulsant&#10;• Immunosuppressant cyclosporine&#10;•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" b="2841"/>
          <a:stretch/>
        </p:blipFill>
        <p:spPr bwMode="auto">
          <a:xfrm>
            <a:off x="1443329" y="483740"/>
            <a:ext cx="9473488" cy="57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 Clinical features:&#10;• The growth starts as a painless, beadlike enlargement&#10;of the interdental papilla and extends to th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" b="2741"/>
          <a:stretch/>
        </p:blipFill>
        <p:spPr bwMode="auto">
          <a:xfrm>
            <a:off x="1266046" y="205318"/>
            <a:ext cx="9305538" cy="63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rmal&#10;Periodontium&#10;4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54564"/>
            <a:ext cx="10823509" cy="58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19116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reatment modalities&#10;Mild – &lt; 1/3&#10;of clinical&#10;crown&#10;oral hygiene maintenance and frequent&#10;dental care&#10;Moderate-&#10;1/3 to 2/3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" b="2712"/>
          <a:stretch/>
        </p:blipFill>
        <p:spPr bwMode="auto">
          <a:xfrm>
            <a:off x="1073020" y="681135"/>
            <a:ext cx="10412963" cy="55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8766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scorbic Acid Deficiency Gingivitis&#10;• Associated with vit C deficiency&#10;• Involves marginal and papillary gingiva in the&#10;ab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" b="3007"/>
          <a:stretch/>
        </p:blipFill>
        <p:spPr bwMode="auto">
          <a:xfrm>
            <a:off x="1026366" y="587830"/>
            <a:ext cx="10217021" cy="57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1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ruption Gingivitis&#10;• Gingivitis associated with tooth eruption.&#10;• Tooth eruption usually does not cause gingivitis,&#10;howev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" b="2903"/>
          <a:stretch/>
        </p:blipFill>
        <p:spPr bwMode="auto">
          <a:xfrm>
            <a:off x="1436914" y="455544"/>
            <a:ext cx="9433249" cy="59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eriodontitis&#10;42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4" y="418572"/>
            <a:ext cx="10739534" cy="57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• It is inflammatory disease of gingiva and deeper&#10;tissues of periodontium.&#10;• Characterized by pocket formation and destr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" b="3198"/>
          <a:stretch/>
        </p:blipFill>
        <p:spPr bwMode="auto">
          <a:xfrm>
            <a:off x="1063690" y="531845"/>
            <a:ext cx="10067730" cy="53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55618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• According to Delaney, in preschool children with&#10;periodontitis, recession, gingival erythema, and&#10;oedema are not usuall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63" y="419877"/>
            <a:ext cx="9573207" cy="60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ggressive periodontitis&#10;• Albander and associates proposed the term early-onset&#10;periodontitis.&#10;• This term is replaced by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" b="3098"/>
          <a:stretch/>
        </p:blipFill>
        <p:spPr bwMode="auto">
          <a:xfrm>
            <a:off x="1175657" y="709128"/>
            <a:ext cx="10263673" cy="52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MMON FEATURES OF LAP AND GAP&#10;• Aggressive forms of periodontal disease have&#10;been defined based on the following primary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" b="3039"/>
          <a:stretch/>
        </p:blipFill>
        <p:spPr bwMode="auto">
          <a:xfrm>
            <a:off x="1352939" y="355847"/>
            <a:ext cx="9554547" cy="62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63343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ocalized Aggressive&#10;periodontitis(LAP):&#10;• Clinical features:&#10;• characterized by “localized loss of attachment and&#10;bone a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" b="2803"/>
          <a:stretch/>
        </p:blipFill>
        <p:spPr bwMode="auto">
          <a:xfrm>
            <a:off x="1399592" y="409357"/>
            <a:ext cx="9797143" cy="5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68717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• Prevelence is 1%&#10;• It is linked to presence of Actinobacillus&#10;actinomycetemcomitans and successful&#10;treatment outcomes c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6" b="3495"/>
          <a:stretch/>
        </p:blipFill>
        <p:spPr bwMode="auto">
          <a:xfrm>
            <a:off x="1586204" y="722183"/>
            <a:ext cx="9507894" cy="52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The clinical and radiographic images of gingiva&#10;and periodontium in children and adolescent&#10;differ from those seen in ad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 b="2732"/>
          <a:stretch/>
        </p:blipFill>
        <p:spPr bwMode="auto">
          <a:xfrm>
            <a:off x="1129005" y="366217"/>
            <a:ext cx="10151706" cy="60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00569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eneralized aggressive&#10;periodontitis (GAP):&#10;• It sometimes occurs in adolescents and&#10;teenagers.&#10;• Characterized by genera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" b="2934"/>
          <a:stretch/>
        </p:blipFill>
        <p:spPr bwMode="auto">
          <a:xfrm>
            <a:off x="1567543" y="455465"/>
            <a:ext cx="9694506" cy="58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50&#10;Radiographs showing the severe generalized nature of diseas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 b="2865"/>
          <a:stretch/>
        </p:blipFill>
        <p:spPr bwMode="auto">
          <a:xfrm>
            <a:off x="1129003" y="588761"/>
            <a:ext cx="10217021" cy="56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51&#10;• A combined regimen of regular SRP with 2-week&#10;course of systemic tetracycline therapy (250&#10;mg, four times daily) .&#10;•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" b="3069"/>
          <a:stretch/>
        </p:blipFill>
        <p:spPr bwMode="auto">
          <a:xfrm>
            <a:off x="1184988" y="570188"/>
            <a:ext cx="10049069" cy="559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1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2&#10;• A combination of metronidazole (250 mg) &amp;&#10;amoxicillin (amoxycillin) (375 mg), three&#10;times a day for 8 days, in assoc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"/>
          <a:stretch/>
        </p:blipFill>
        <p:spPr bwMode="auto">
          <a:xfrm>
            <a:off x="1418253" y="651868"/>
            <a:ext cx="9787812" cy="55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9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ystemic diseases and conditions&#10;with associated periodontal&#10;problems&#10;• Diabetes&#10;• Down syndrome&#10;• Hypophosphatasia&#10;• Neu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7" b="3520"/>
          <a:stretch/>
        </p:blipFill>
        <p:spPr bwMode="auto">
          <a:xfrm>
            <a:off x="1184988" y="752353"/>
            <a:ext cx="10226351" cy="53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onclusion&#10;• The early detection and treatment of periodontal&#10;problems in children and adoloscents are&#10;important for&#10;1. I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" b="2583"/>
          <a:stretch/>
        </p:blipFill>
        <p:spPr bwMode="auto">
          <a:xfrm>
            <a:off x="1418253" y="495543"/>
            <a:ext cx="9787811" cy="56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42151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hank&#10;you&#10;56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500426"/>
            <a:ext cx="9293289" cy="586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7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 Periodontal ligament&#10; Periodontal ligament space is wider in children&#10; It is less fibrous and more vascular&#10; Cementu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1" y="658960"/>
            <a:ext cx="9918441" cy="56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3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ingival conditions&#10; Acute gingivitis&#10; Chronic gingivitis&#10; Gingival overgrowth&#10; Factitious gingivitis&#10; Mucogingival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6" y="474410"/>
            <a:ext cx="10002416" cy="59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1091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rimary herpetic gingivostomatitis&#10;Definition:&#10;An acute infectious disease of the gingiva caused by the herpesvirus&#10;Patho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0" y="341076"/>
            <a:ext cx="10254342" cy="62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266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ngival&#10;&amp;&#10;Periodontal&#10;diseases&#10;8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415212"/>
            <a:ext cx="10627567" cy="57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62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13</Words>
  <Application>Microsoft Office PowerPoint</Application>
  <PresentationFormat>Widescreen</PresentationFormat>
  <Paragraphs>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    Gingival and Periodontal Problems in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Gingival and Periodontal Problems in Children</dc:title>
  <dc:creator>lenovoo</dc:creator>
  <cp:lastModifiedBy>lenovoo</cp:lastModifiedBy>
  <cp:revision>99</cp:revision>
  <dcterms:created xsi:type="dcterms:W3CDTF">2017-04-15T10:08:40Z</dcterms:created>
  <dcterms:modified xsi:type="dcterms:W3CDTF">2017-04-17T17:00:02Z</dcterms:modified>
</cp:coreProperties>
</file>