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7" r:id="rId4"/>
    <p:sldId id="274" r:id="rId5"/>
    <p:sldId id="273" r:id="rId6"/>
    <p:sldId id="271" r:id="rId7"/>
    <p:sldId id="272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5" r:id="rId19"/>
    <p:sldId id="258" r:id="rId20"/>
    <p:sldId id="276" r:id="rId21"/>
    <p:sldId id="259" r:id="rId22"/>
    <p:sldId id="260" r:id="rId23"/>
    <p:sldId id="262" r:id="rId24"/>
    <p:sldId id="263" r:id="rId25"/>
    <p:sldId id="264" r:id="rId26"/>
    <p:sldId id="269" r:id="rId27"/>
    <p:sldId id="268" r:id="rId28"/>
    <p:sldId id="267" r:id="rId29"/>
    <p:sldId id="288" r:id="rId30"/>
    <p:sldId id="289" r:id="rId31"/>
    <p:sldId id="290" r:id="rId32"/>
    <p:sldId id="291" r:id="rId33"/>
    <p:sldId id="26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66970"/>
            <a:ext cx="9448800" cy="3611110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br>
              <a:rPr lang="en-GB" sz="1800" b="1" dirty="0">
                <a:solidFill>
                  <a:schemeClr val="accent1"/>
                </a:solidFill>
              </a:rPr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66970"/>
            <a:ext cx="9448800" cy="4188801"/>
          </a:xfrm>
        </p:spPr>
        <p:txBody>
          <a:bodyPr>
            <a:normAutofit fontScale="92500"/>
          </a:bodyPr>
          <a:lstStyle/>
          <a:p>
            <a:pPr algn="ctr"/>
            <a:r>
              <a:rPr lang="en-GB" sz="5200" b="1" dirty="0">
                <a:solidFill>
                  <a:schemeClr val="accent1"/>
                </a:solidFill>
              </a:rPr>
              <a:t>Radiographic Examination in Pediatric Dentistry</a:t>
            </a:r>
          </a:p>
          <a:p>
            <a:pPr algn="ctr"/>
            <a:r>
              <a:rPr lang="en-GB" sz="3500" b="1" dirty="0"/>
              <a:t>Presented by</a:t>
            </a:r>
          </a:p>
          <a:p>
            <a:pPr algn="ctr"/>
            <a:r>
              <a:rPr lang="en-GB" sz="4300" b="1" dirty="0">
                <a:solidFill>
                  <a:srgbClr val="FFFF00"/>
                </a:solidFill>
              </a:rPr>
              <a:t>Dr. Gihan Abuelniel</a:t>
            </a:r>
          </a:p>
          <a:p>
            <a:pPr algn="ctr"/>
            <a:r>
              <a:rPr lang="en-GB" sz="3900" b="1" dirty="0">
                <a:solidFill>
                  <a:srgbClr val="FFFF00"/>
                </a:solidFill>
              </a:rPr>
              <a:t>Associate Professor of Pediatric Dentistry</a:t>
            </a:r>
          </a:p>
          <a:p>
            <a:pPr algn="ctr"/>
            <a:r>
              <a:rPr lang="en-GB" sz="3900" b="1" dirty="0">
                <a:solidFill>
                  <a:srgbClr val="FFFF00"/>
                </a:solidFill>
              </a:rPr>
              <a:t>Cairo University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33593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ntra oral radiographs &#10;Intra oral periapical radiograph(IOPA) &#10;• To obtain a view of entire tooth and its surrounding str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19"/>
            <a:ext cx="6571182" cy="49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alleling technique &#10;•Developed by Gorden M Fitzgerald &#10;•Also called as Long cone technique/Right angle technique/MC &#10;Co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6" y="2057401"/>
            <a:ext cx="5773614" cy="45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82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•minimizes geometric distortion and presents the teeth and &#10;supporting bone in their true anatomic relationships &#10;•Essenti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117268"/>
            <a:ext cx="6101861" cy="44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•Focal spot are kept atleast 12”or 30 m from the film &#10;(to compensate the image distortion occurring when the &#10;object film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2177363"/>
            <a:ext cx="6119445" cy="44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•Patient position &#10;a) maxilla-occlusal plane parallel to floor,sagittal &#10;plane perpendicular to floor &#10;a) mandible-mandibl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23092"/>
            <a:ext cx="6295293" cy="45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dvantages &#10;•Accurate image &#10;•Interdental bone level clearly represented &#10;•Minimum foreshortening and elongation &#10;•X-ray b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54" y="2496255"/>
            <a:ext cx="6011008" cy="42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Bisecting angle technique &#10;•Millers Right angle technique,short cone technique, &#10;Isometric triangulation technique &#10;•The b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4" y="123092"/>
            <a:ext cx="6005146" cy="52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•Receptor is positioned as close as possible to the &#10;lingual surface of the teeth, resting in the palate or in &#10;the floor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35626"/>
            <a:ext cx="5943600" cy="44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3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9458"/>
            <a:ext cx="8610600" cy="12930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•The plane of the receptor and the long axis of the teeth form &#10;an angle, with its apex at the point where the receptor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43932"/>
            <a:ext cx="6282837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isadvantages &#10;•Improper vertical angulation may lead to shortening or &#10;lengthing of image &#10;• cone cut may result &#10;•Incorr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0" y="2511472"/>
            <a:ext cx="5747239" cy="42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Bitewing Radiography &#10;•Bitewing (interproximal ) radiographs include the crowns of &#10;the maxillary and mandibular teeth and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2" y="431894"/>
            <a:ext cx="9873760" cy="61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Indications &#10;•interproximal caries in the early stages. &#10;•secondary caries below restorations. &#10;•Overhanging restorations.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87923"/>
            <a:ext cx="6022731" cy="43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cclusal radiograph &#10;•Evaluation of the entire maxillary or mandibular arch &#10;•Larger film used to cover larger area &#10;•Crac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6357"/>
            <a:ext cx="5882054" cy="45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07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Indications &#10;•Locate supernumerary,unerupted or impacted teeth &#10;•Locate retained roots &#10;•Fractures of mandible and maxilla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46340"/>
            <a:ext cx="6152360" cy="46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ODIFICATIONS FOR INFANTS &#10;•Under 3 yrs age mother should hold both the child and &#10;film &#10;•Child’s head cradled against par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3741"/>
            <a:ext cx="5899638" cy="44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13211" y="2682245"/>
            <a:ext cx="12566468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00"/>
                </a:solidFill>
              </a:rPr>
              <a:t>What are the Guidelines for Radiographic Examination?????</a:t>
            </a:r>
            <a:endParaRPr lang="en-GB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7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35443"/>
              </p:ext>
            </p:extLst>
          </p:nvPr>
        </p:nvGraphicFramePr>
        <p:xfrm>
          <a:off x="235132" y="296090"/>
          <a:ext cx="11678194" cy="6164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656">
                  <a:extLst>
                    <a:ext uri="{9D8B030D-6E8A-4147-A177-3AD203B41FA5}">
                      <a16:colId xmlns:a16="http://schemas.microsoft.com/office/drawing/2014/main" val="115365632"/>
                    </a:ext>
                  </a:extLst>
                </a:gridCol>
                <a:gridCol w="2726874">
                  <a:extLst>
                    <a:ext uri="{9D8B030D-6E8A-4147-A177-3AD203B41FA5}">
                      <a16:colId xmlns:a16="http://schemas.microsoft.com/office/drawing/2014/main" val="1338210983"/>
                    </a:ext>
                  </a:extLst>
                </a:gridCol>
                <a:gridCol w="3050332">
                  <a:extLst>
                    <a:ext uri="{9D8B030D-6E8A-4147-A177-3AD203B41FA5}">
                      <a16:colId xmlns:a16="http://schemas.microsoft.com/office/drawing/2014/main" val="2171237566"/>
                    </a:ext>
                  </a:extLst>
                </a:gridCol>
                <a:gridCol w="3050332">
                  <a:extLst>
                    <a:ext uri="{9D8B030D-6E8A-4147-A177-3AD203B41FA5}">
                      <a16:colId xmlns:a16="http://schemas.microsoft.com/office/drawing/2014/main" val="2796836909"/>
                    </a:ext>
                  </a:extLst>
                </a:gridCol>
              </a:tblGrid>
              <a:tr h="216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Patient Category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Child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Adolescent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14774"/>
                  </a:ext>
                </a:extLst>
              </a:tr>
              <a:tr h="64619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*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</a:rPr>
                        <a:t>New patient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All new patients to assess dental diseases and growth and development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Primary Dentition(prior to eruption of the first permanent tooth)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Transitional Dentition (following eruption of first permanent tooth)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effectLst/>
                        </a:rPr>
                        <a:t>Permanent Dentition(prior eruption of third molars)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36519"/>
                  </a:ext>
                </a:extLst>
              </a:tr>
              <a:tr h="2153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Posterior bite-wing examination if proximal surfaces of primary teeth cannot be visualized or probed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Individualized radiographic examination consisting of periapical /occlusal views and posterior bite-wings or panoramic examination and posterior bite-wings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Individualized radiographic examination consisting of posterior bite-wings and selected </a:t>
                      </a:r>
                      <a:r>
                        <a:rPr lang="en-GB" sz="1200" b="1" dirty="0" err="1">
                          <a:effectLst/>
                        </a:rPr>
                        <a:t>periapicals</a:t>
                      </a:r>
                      <a:r>
                        <a:rPr lang="en-GB" sz="1200" b="1" dirty="0">
                          <a:effectLst/>
                        </a:rPr>
                        <a:t>. A full mouth intraoral radiographic examination is appropriate when the patient presents with clinical evidence of generalized dental disease or a history of extensive dental treatment.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78662"/>
                  </a:ext>
                </a:extLst>
              </a:tr>
              <a:tr h="761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**</a:t>
                      </a:r>
                      <a:r>
                        <a:rPr lang="en-GB" sz="1400" b="1" dirty="0">
                          <a:solidFill>
                            <a:srgbClr val="7030A0"/>
                          </a:solidFill>
                          <a:effectLst/>
                        </a:rPr>
                        <a:t>Recall patient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Clinical caries or high-risk factors for caries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Posterior bite-wing examination at 6-month intervals or until no carious lesions are evident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Posterior bite-wing examination at 6- to 12 month intervals or until no carious lesions are evident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59334"/>
                  </a:ext>
                </a:extLst>
              </a:tr>
              <a:tr h="753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No clinical caries and no high-risk factors for caries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Posterior bite-wing examination  at 12 to 24 month intervals if proximal surfaces of primary teeth cannot be visualized or probed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Posterior bite-wing examination at 18- to 36 month intervals or until no carious lesions are evident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73356"/>
                  </a:ext>
                </a:extLst>
              </a:tr>
              <a:tr h="63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Periodontal disease or a history of periodontal treatment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Individualized radiographic examination consisting of posterior bite-wings and selected </a:t>
                      </a:r>
                      <a:r>
                        <a:rPr lang="en-GB" sz="1200" b="1" dirty="0" err="1">
                          <a:effectLst/>
                        </a:rPr>
                        <a:t>periapicals</a:t>
                      </a:r>
                      <a:r>
                        <a:rPr lang="en-GB" sz="1200" b="1" dirty="0">
                          <a:effectLst/>
                        </a:rPr>
                        <a:t> and/or bite-wing radiographs for areas where periodontal disease (other than nonspecific gingivitis) can be demonstrated clinically.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93870"/>
                  </a:ext>
                </a:extLst>
              </a:tr>
              <a:tr h="96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Growth and development assessment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Usually not indicated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effectLst/>
                        </a:rPr>
                        <a:t>Individualized radiographic examination consisting of posterior periapical /occlusal or panoramic examination.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periapical or  panoramic examination to assess developing third molars.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92" marR="1679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6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8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73545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>
                <a:solidFill>
                  <a:srgbClr val="FF0000"/>
                </a:solidFill>
              </a:rPr>
              <a:t>Why radiography???</a:t>
            </a:r>
          </a:p>
        </p:txBody>
      </p:sp>
    </p:spTree>
    <p:extLst>
      <p:ext uri="{BB962C8B-B14F-4D97-AF65-F5344CB8AC3E}">
        <p14:creationId xmlns:p14="http://schemas.microsoft.com/office/powerpoint/2010/main" val="13867703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2446" y="853457"/>
            <a:ext cx="10443754" cy="16480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Patients at high risk for caries may demonstrate any of the following:</a:t>
            </a:r>
            <a:br>
              <a:rPr lang="en-US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of caries experience</a:t>
            </a:r>
          </a:p>
          <a:p>
            <a:r>
              <a:rPr lang="en-US" dirty="0"/>
              <a:t>History of recurrent caries</a:t>
            </a:r>
          </a:p>
          <a:p>
            <a:r>
              <a:rPr lang="en-US" dirty="0"/>
              <a:t>Existing restoration of poor quality</a:t>
            </a:r>
          </a:p>
          <a:p>
            <a:r>
              <a:rPr lang="en-US" dirty="0"/>
              <a:t>Poor oral hygiene</a:t>
            </a:r>
          </a:p>
          <a:p>
            <a:r>
              <a:rPr lang="en-US" dirty="0"/>
              <a:t>Inadequate fluoride exposure</a:t>
            </a:r>
          </a:p>
          <a:p>
            <a:r>
              <a:rPr lang="en-US" dirty="0"/>
              <a:t>Prolonged nursing bottle or breast</a:t>
            </a:r>
          </a:p>
          <a:p>
            <a:r>
              <a:rPr lang="en-US" dirty="0"/>
              <a:t>Diet with high sucrose frequency</a:t>
            </a:r>
          </a:p>
          <a:p>
            <a:r>
              <a:rPr lang="en-US" dirty="0"/>
              <a:t>Poor family dental health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Developmental enamel defects</a:t>
            </a:r>
          </a:p>
          <a:p>
            <a:r>
              <a:rPr lang="en-US" dirty="0"/>
              <a:t>Developmental disability</a:t>
            </a:r>
          </a:p>
          <a:p>
            <a:r>
              <a:rPr lang="en-US" dirty="0"/>
              <a:t>Xerostomia</a:t>
            </a:r>
          </a:p>
          <a:p>
            <a:r>
              <a:rPr lang="en-US" dirty="0"/>
              <a:t>Genetic abnormality of teeth</a:t>
            </a:r>
          </a:p>
          <a:p>
            <a:r>
              <a:rPr lang="en-US" dirty="0"/>
              <a:t>Many </a:t>
            </a:r>
            <a:r>
              <a:rPr lang="en-US" dirty="0" err="1"/>
              <a:t>multisurface</a:t>
            </a:r>
            <a:r>
              <a:rPr lang="en-US" dirty="0"/>
              <a:t> restorations</a:t>
            </a:r>
          </a:p>
          <a:p>
            <a:r>
              <a:rPr lang="en-US" dirty="0"/>
              <a:t>Chemo/ radiation therapy.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40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mage.slidesharecdn.com/radiologyinpedodonticpractice03-130224093825-phpapp01/95/radiology-in-pedodontic-practice-03-47-638.jpg?cb=1361698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1410887"/>
            <a:ext cx="9422673" cy="48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0377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image.slidesharecdn.com/radiologyinpedodonticpractice03-130224093825-phpapp01/95/radiology-in-pedodontic-practice-03-48-638.jpg?cb=13616987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2" y="1123406"/>
            <a:ext cx="9718766" cy="51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44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image.slidesharecdn.com/radiologyinpedodonticpractice03-130224093825-phpapp01/95/radiology-in-pedodontic-practice-03-49-638.jpg?cb=136169878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/>
          <a:stretch/>
        </p:blipFill>
        <p:spPr bwMode="auto">
          <a:xfrm>
            <a:off x="201554" y="123092"/>
            <a:ext cx="8866216" cy="45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•Obtaining the least difficult radiograph first &#10;•A positioning device such as a Snap-A-Ray can be used to aid &#10;the parent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9" r="1098"/>
          <a:stretch/>
        </p:blipFill>
        <p:spPr bwMode="auto">
          <a:xfrm>
            <a:off x="4445978" y="4141177"/>
            <a:ext cx="7746022" cy="25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58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image.slidesharecdn.com/radiologyinpedodonticpractice03-130224093825-phpapp01/95/radiology-in-pedodontic-practice-03-50-638.jpg?cb=13616987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2" y="809594"/>
            <a:ext cx="10885714" cy="53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image.slidesharecdn.com/radiologyinpedodonticpractice03-130224093825-phpapp01/95/radiology-in-pedodontic-practice-03-51-638.jpg?cb=13616987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7"/>
          <a:stretch/>
        </p:blipFill>
        <p:spPr bwMode="auto">
          <a:xfrm>
            <a:off x="1175657" y="1428206"/>
            <a:ext cx="9492343" cy="47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0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40276"/>
            <a:ext cx="8610600" cy="12930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image.slidesharecdn.com/radiologyinpedodonticpractice03-130224093825-phpapp01/95/radiology-in-pedodontic-practice-03-52-638.jpg?cb=13616987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/>
          <a:stretch/>
        </p:blipFill>
        <p:spPr bwMode="auto">
          <a:xfrm>
            <a:off x="1010194" y="1419497"/>
            <a:ext cx="9980023" cy="44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8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image.slidesharecdn.com/radiologyinpedodonticpractice03-130224093825-phpapp01/95/radiology-in-pedodontic-practice-03-53-638.jpg?cb=1361698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" y="758704"/>
            <a:ext cx="10110651" cy="54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2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image.slidesharecdn.com/radiologyinpedodonticpractice03-130224093825-phpapp01/95/radiology-in-pedodontic-practice-03-54-638.jpg?cb=136169878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9"/>
          <a:stretch/>
        </p:blipFill>
        <p:spPr bwMode="auto">
          <a:xfrm>
            <a:off x="426724" y="374966"/>
            <a:ext cx="11260184" cy="5817147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val="8819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•The patient can hum a song, raise a leg, or look at &#10;themselves in a mirror &#10;•The patient's palate can be &#10;sprayed with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4" y="105508"/>
            <a:ext cx="7912697" cy="44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XTRAORALRADIOGRAPHS &#10;RADIOGRAPHS &#10;Panoramic radiography(Dr. H.Numata 1933) &#10;•Can visualize teeth, supporting structures,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22" y="2326604"/>
            <a:ext cx="6608885" cy="44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5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RINCIPLES OF PROPER RADIOGRAPHIC &#10;EXAMINATION &#10;•X-rays should not be taken routinely. &#10;•If possible, obtain any prior ra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8" y="540222"/>
            <a:ext cx="9873762" cy="57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5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6" name="Picture 4" descr="•used in evaluation of traumatic injuries as well as dental &#10;age evaluation &amp; also eruption status of teeth &#10;•Staying com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3" y="83894"/>
            <a:ext cx="6710728" cy="50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ephalometric radiography &#10;•For facial jaw growth analysis &#10;•Mainly used for conventional cephalometric &#10;measurements &amp; al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20" y="2430138"/>
            <a:ext cx="5960957" cy="42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 descr="Postero – anterior view &#10;•useful to evaluate the skull for any pathology, trauma or &#10;developmental anomalies &#10;•X ray be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" y="83893"/>
            <a:ext cx="6538891" cy="45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aranasal sinus view &#10;•PNS View or Water’s projection &#10;•Indicated in the visualization of paranasal &#10;sinuses, orbits &amp; zyg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4"/>
          <a:stretch/>
        </p:blipFill>
        <p:spPr bwMode="auto">
          <a:xfrm>
            <a:off x="4813902" y="3314700"/>
            <a:ext cx="6966959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gnetic resonance imaging &#10;•non-invasive technique in which high strength static &#10;magnetic field pulse radio waves are us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88" y="85133"/>
            <a:ext cx="7383958" cy="32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3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996" y="1532505"/>
            <a:ext cx="13223138" cy="119470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4" name="Picture 4" descr="Refferences &#10; Radiographic techniques for pediatric patient &#10;steven schwartz,DDS &#10;Crest oral B at dental care.com &#10; In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06" y="510003"/>
            <a:ext cx="9332259" cy="5870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88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s-media-cache-ak0.pinimg.com/originals/db/6f/9e/db6f9e039adfeced969ed71acd4279d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9" y="104503"/>
            <a:ext cx="11834948" cy="67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8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00"/>
                </a:solidFill>
              </a:rPr>
              <a:t>Indications for Prescribing Dental Radiographs </a:t>
            </a:r>
            <a:endParaRPr lang="en-GB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6" y="627027"/>
            <a:ext cx="10287074" cy="3215488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Clinical situations for which radiographs may be indicated include:</a:t>
            </a:r>
            <a:br>
              <a:rPr lang="en-GB" sz="2800" b="1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54285"/>
            <a:ext cx="8825658" cy="1284515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4" name="Right Arrow 3"/>
          <p:cNvSpPr/>
          <p:nvPr/>
        </p:nvSpPr>
        <p:spPr>
          <a:xfrm rot="2731665">
            <a:off x="5925135" y="1824447"/>
            <a:ext cx="1598837" cy="49638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7793671">
            <a:off x="3469277" y="1850895"/>
            <a:ext cx="1436128" cy="49638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48837" y="2836762"/>
            <a:ext cx="4389130" cy="1064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B. Positive Clinical signs/Symptoms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5063" y="2810681"/>
            <a:ext cx="4354286" cy="1064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A. Positive Historical Findings</a:t>
            </a:r>
          </a:p>
        </p:txBody>
      </p:sp>
      <p:sp>
        <p:nvSpPr>
          <p:cNvPr id="8" name="AutoShape 6" descr="data:image/jpeg;base64,/9j/4AAQSkZJRgABAQAAAQABAAD/2wCEAAkGBxQTEhQUExMWFRUXGBwaGBgYFx0fGRobHBwcGBccHB0dHCggHBwmHB0ZITEhJSkrLi4uGh8zODMsNygtLisBCgoKDg0OGhAQGzImICQtMCwsLCwsLCwsLCwsLC4sLCwsLCwsLCwsLCwsLCwsLCwsLCwsLCwsLCwsLCwsLCwsLP/AABEIALEBHAMBIgACEQEDEQH/xAAcAAABBQEBAQAAAAAAAAAAAAAFAgMEBgcAAQj/xABHEAACAQIEAwUEBwYDBgYDAAABAhEAAwQSITEFQVEGEyJhcTKBkaEHFEJScrHBIzNigtHwQ5LhFSSywtLxFlNUc4OiY5Pi/8QAGgEAAgMBAQAAAAAAAAAAAAAAAQMAAgQFBv/EAC4RAAICAQMEAAQGAwEBAAAAAAECABEDBBIhEzFBUQUicZEUMlJhgaFCsfDBI//aAAwDAQACEQMRAD8AncVwXeBYXY1R+P2IvvuDWmX300POs74/czYi4fOufja0Ar3Or8NUNkNyBggwuKMx3HPzrTzZEDw8ulZpgW/ap+IVpv1gRvSs4FjiW+JqFK7ZV+3AIsrkUhi4AyjUzsABqTPKk8J+j2/kFzHYv6qp2tiGux565VPl4v0q14Jpuhg1sG2rMGuMsK2iroTOYyY99V7tpbxS2vrT3bTICFyoxLEk7gERzk+Umt+jwoUG4TlUfcunBuFcNChLaZzrLOWZjETJmAdeUc+lQuJ9l7doNdtg5ZllbXLrGh6eVUnsx9I5wq5O7tRMlisEyZYtGpYzAMwByrQuHdvsFirQ7y6qm43dZGP2mygASBmjODzGh6U7NpsZBAWTcYFtWEPIU62FSNhtTx4c9sAuInQTz843ivWVYNcQoA1ES9n3IOBwSBBoKlfU06Cl4S3KinmtipkRNx4kDN7kNsInT5022GTp86nPhxUrgnCUuFnuewm8mB11PIAUEwI7bQId7+5WeGYfMbm7Q3KanfVlGhkH1NHuO/XrdsNhBbNqSctqJy+QgA6dNZoLwbtcMS3c4lMxEyWXK4PPTcH4V0T8KVhYr6VAMjDi54MKvn8TSvqK9D8TUriGB7toBlTqp6g7Uyp051zGwopIKiHqP7MR9RXofiaj4zALCgSNRzNTB76bvrt60cWLGWHAg6j+zPfqC9PnUTDYSbrjWBHM1Py+dNokMSCZNVGPH5A+0HVf2YA7aYz6vbAQkO2xk6Cqha45fZf3rAx1NWvttwR76rcQyUGoPSqBbIU11NHp9OyflBP0k6+T2Ya4HxLENiEBd3UmCJNaS2BT+L/Maqv0fbXG+cVbHuHrWTV4sPU2hQK/aHrP+qNfUU8/iaUMCnn8TXnemvQ7Vl6WP0Ieq/6ozi8EoRiJmOpqOuAUpa35TqamXMzAqedIAYBR02p2LFjuqH2g6r+44cCnKR6E159UH33/AMxpwXTSlc0g4cZ8D7S3VyD/ACjP1Tpcf/Ma9OHb/wA25/mp03K9RjVfw+L9I+0IzZP1RkYd/wDzbn+am3uMpjvbnxqXn86H4zDsWkGp+Gw/pEPXyfqnjEmq7xHgIYls0E61YFeNzTeGuojC5dhkQglSfa6D++QNdNQaVR5kx5nQnYZF4B9Hslb2Ivd3bnwqIzsfU6KPifSrE+PwVtmRrBLKY9tjp9kkyACRrA+NJ4T28t4tbzd+cOLclgiJ+zt7Lce5dlWkxACgzpB3p29grHFMGty0bfe53C3bYgMyyBmjbMoViraiY0NdJMKKfnFyuXO2XljG7XCMHiHZ8PdvYS7AQsjgh1BJAIfNIkn7tUjtz2Zx9pCL136zZzAq6IgIMEDPChlPiI3IM71Bu4i5h7r2LwKOvhYSduqsIMHkQa0js7xtbiKrAuNAwjPI03Gs8jJp74Fq1i1bnmZ7wX6NcRcti9iL31O1GbM2rkfgDDL1kn3UeX6MMFehRj8QzwIZlSNdRoVB6c6Mds+0RW61piyOqhhKkB1JIlTEdfhVWwnFmDZgfTUknrMirY8Vr3garlu4r2fvYZQe871FCrmnxaAASCfyJocL+nOrLwbtCblu2SdZKN6iCPkaCcei3dWEyi6rMANVBUgMAeYMgjpO1cvPpa+ce+Yw8cRu3iIAGtejEetQxihBplsbpWVltzQ8yXCRvzQ/Fdtxg79hGC3LctnUKwe20qRcg6XJUhQRouVtzIoY/aCxnC3Lrqv2jbWT+h+BFAO2uDs3ba3sJiBeVJzBrj96oMam3c8YE81LCt2n07o1ssozAjiOr9J/EO8z94iLnLZMnhIJkp6QdxrOsyaaHaS7exaYm8HKgqGyoPEgbMQxA8RgxIUSAPOqrYxYPdwqyhXbcxGhU7kxr1mtPd8IbxcPcS3cZsqK1vKs7QEc6SRFacmRlHyy+HGH7yZ2Z46b4e0isf2hZC7yVt6rkjINAy9dKNY0PbjNEHpVdTH2zxVLtqRbvRbGkbIQzDkQSqkzG3nNWftE0Lbnr+lcjVqeoD7j0xq2Mt5kdMWOtJuXpiolsr0rx7SyIJqmJRumcycMQa44jyqPpGlMFgOdVCCSEFvDY86rvE+zNlke5lyweVFbW4p3iTDuwp5uK6vw3gMItxFYDBJh7SIojST5093o6U3jry5onYCo2dawakKcrH95YAVJZdTypw3xQ92X70V5KfeJpFLCFEntiBSHvjQzTC21POlMijSr4gN33kKx03VO1cl/rTSFQKUHWlkCHYIo3lmlriUjemC6/wBivCq0KEgUSWt1TrTZxY6VGEcq4x1o7Vltols+qqDorH1UVT/pG4Hfu2E+rITkYu4AglQpEztpJ0ozfuESTccADUltB51Ue0nbIWyrYW9cz229s+wwIhkynVgdOQ2FdjAm9rA7TGGozK3zLmUyOTL6GYI8iPlWkdhsa31B8KbqzcLXLKyma3pElbjrmVyGIAkEEz7UVnXHGFy7cu2kyLcObJM5WOrgGNVzSR0BjlR/HdpLVy9Zuy+He0UZQLK3AuUDKMwuoSsACMgrY3B5llk/F8KRyjX8VcchFUEvhkICkgIScQxJHWDpHSrB2GxdnC4g3e9zJl7s5r/exnOZIt2rA1JTfPG/lSrPC8PiyuItCLd52cLlEKdBdUwZBzQ0EfaNNYzhdmybtvNaD+Fxq3hVWhMw7sxDXAevi3GlKLktsmgYgE33JX0i8es4vCWr9l1YW7hAhMpCmEIILZlGYCJGsco1zyzxYjWTpynT36TPvo3iuFobOIV7tsXRblVtG6wJBS6cwe2ApZVHiz7mCOgjslw9WxVsX1LWAT3gAbYq2WcnijNl2NMDhRUVtYw5wvtZ3dpuZFxSPerz+Qqw9mO0bY273TozIJfMSJtiIOWBsWyaGdz0FQ8P2f4absFR3ZIhV+uT75236namexVu3Y4o6W7hyNnyhQxy2yMwzFwGOmgEGQQxO01L7lYS2S6Fy+2+E4cnVmE+Wn5VX+I9vMJw29ctJhGvXVI8dwhVggHweFjGu8CTV0N8crp99usn+mDh/wC1s3wcwde7JiIKksvxDH4Vlw7N0SGMsWH+k3hOMOTH4AW5/wATItxR/Mqh19QKCfSX2MwuGs2sXg7uaxdYKFLZgMyllZH3I0IgyZO/Ks/wfCcRd/c4e7c80tsw+Kg1LxPFL6YYcPvI6Bb4vBXBVk8JUqFYSFJOb1nrWwWplu8i4NmBEESDInbTz5H+vWjnD+1bZYJchRlVAxyR5wdTGnLfeiPA+zV0Atd4Y+KS4oKftu6Kg65hBkyDsR0qQeB99hz9V4W1vxELdbFZmGVodSj5RuCNhBqpVCeY7G+RPyyx9h7iYy+GyxcsW2csYGdWUINBMlSdSTzAq1cXwBvBMrDwzOtZn2OxGJwONGGNopdxAtqxMHJZDG5cIgkeICJnSDzirv2y43cQDD4bKLlwZnuSAbabALP221AOsCTB0rHqMKtkBuXGZiDjA7yHxE27JAuP6nX5aGfl61BGP0LKqsn3st3NHWDoR6UK4ThHFwuIuuJ8TGbanyZ/aO8mB6Gp31oZ/wBstm4/8KMz+mYgUFRV7TQuMASUvEkKyHUj7RUNp7iWkDrIorg+GXLq5rcMvVSKEtZs3GEq1h40KtHuOYQR1B1ojwzAXMO3eYYv/wDkSVyXV5wF0VuhFVOJTA+M18skLwa+G9g/L+teY7BXiUGQnLVytY2w6Kwusk8mEMOoIjekgWJn6wPfFOxN0hSzA93zKVjOGXmcsLba003CcQPsMP5TV5S9aU6Yke8U6Lyan60p9QP60hsSsSSYQ5mevwm6N1b/ACmuXCv90/A1oKX154q0fcP+qn0wwb2b1s+ij/qqv4dT5k3GZw1h+jfA153bTs3wNaNewt9R+za034hH5TTPd4udrHxP9KsunAPeTeZnZttzke40tVYelaF9XxJ3Sx8T/SuODxH/AJVk+/8A0pbaeuLh3mZ/J6U2yOedX5sNdG9mz8f9K5uHuR+5tfH/AEqn4f8A6pN0oSW3pZw7dKuP1UKfFat/H/Snv2P/AKdf8wqDCfcPUgniWHfGIyXrww+HSGu3SAv4VkwP4iTtC6a1Ew2H7OraFhr2DuzINy5cU3CeZ7zTL6ggdKzn6Tu0927iXsPPd2SAqzoSVDFiObaxPID1qjnEj7vzrrY0IQDdFAibxjvoiwF60fqd5kfdW7zvE8gw3jzBB9ayDtH2XxOAvBbyZXGqsplHA0JVh/oROoEihmA4k9lxcss9pwZDIYPvjceR0rRu1Hbq3xDhNvvlC4tL4VY2YhfG4G4XK2o+9HlTBd0TYk4gDsRxICycIGyXLtwm24nwvCgKddvAPM7U2/DcQMQzoFvrJVms3EOdWBW5KBywmTuAZAprg3Zi/fVrlpRc7swVUr3mwM5SczDeIB2PnQTjtoKxJXWSGBEEH0+M+Y86aUUCx3Egdu3iWjtG3c53ZxmxLKMuzqLZIuFlH2WK2yp5q500odNosuup6Kx/Ib/OgVhPrGS3IDqIQkhQw5KSdAeQJ8h0mfxPhtzDKivc/aEE92ubPb1EC5KgqSJIEdOtZigY2e0euUqpAhbHYy2GNi1qjR3jQRIkSizrJEz7xVu7C8YFm/bZrad5cdlkjVFuMFUE7iFVJHKOtZXZxLAku7AATAMMx5Drqdz0nnFH+zvEA+JwyCZa9aA9TcUVfGqgESr5Cxszf73Grikq1tAQYIoB28xJvcOxIKJ4Uz6rMFPEDqPKjHE+MH6zdCiAjBQYEHwKSZ8iSv8AKaqX0mcXv/UsqOVVrii5lgShB0JHImK56E9QLfmJLVMdbid3NmW7cXWQFuMAv4YIgelK7TcYxGKFo37jXSilFZoLQTMFolvfUfEtJpyzDCJit5XmoQeJqHBO1hxCB3FjDAsyw7Mzucq5WVjCooJPWYNR8B2snGXLBWy1sXrrNdzE/swzMxicokCM3nWeEFTBWR5CQfhV47P9lMNbXvcWMxYgLhk3PP8AaHbkfCNPCSSdqznTIu4mufFf9c6C6nI4UC+O5v8A6hLz2QTC3XuYrDgYljFs3GUhbYQDwJmA01kt9onoBVW4t2UxZvX7/wBYsq9y4zBQpaF2trJgCF0gA86Pp2nw9u0ALfcWRorZ1AMfcWNR+EVBt9p8I58N2+PMoCvyg/KlAV2hCDcWY8mUrG8G4gDqQ8aCDAHoI0phk4kBEMPQj8wJrUMPftvqro3kJU/MUu4ycxFWl+mPZmSJwXGOfEI99EcL2UxsTbxJRtwMzAT6jUVozBeRFRbl+KlwdISH2Su8Qt3wmOs9/ZZSBcUqwVtwSV8QBEglhvFXa62HAkpB6ZSfnVUHE2XUGjvD+Om4ArNB5N/X+tLYeREZdOTyIQX6uwHhUfyGk3/qonKATH3Gpq5xa4m9xRHkI+MRXHi9wmA6lomAFJg6T6UGRwtlf6mLcIwMUn/pVPvP9KRlDGRYRfIkj9KmHil4ADMP8opH+1r339T/AAj+lJ3D3/QgsRaYIBZNq2Z6XD/SljAT/hp/+0/0qMeNXh9rQfwj+leDi13fP8AP6VbekO4RzERaOtidPs3D/SkW+IqN7DD+dq4cWumfFpz0H9K7/bN2Pb/+oqu8eD/QkuKOIFw+DDfMk/lTwtMu+Eb/ADGoa8bu5vaj3D+lONxu8dn+Qoh18n+hJYi8uYH/AHVvif6UwxTnZI95/pTtvjl/k41/hFK/2ziPvr/lFAsv/ASWJ8+dosZ315r2WBdIP8wVQ4HodvKKFlxU6zhjcw94wZslH/lYlG+DZD8aaw2cIpVip1jL4ToTuRqTr8Irr34EO2olsBe7s3e5ui0N7ndtk/zRl+dRMM0GYrROxXbjGWrtqw93vLDsLbK6qWhvDo0ZtJnUms8tYZzCgSWgAdSdBRBPeSvE1jsv2Wt3rFq8DdW865sykZEzT3c+GQIykwQdao/bvBPbe2XMm4C5Myc0lXnzDhgfjzrTcKFa7ZNpWzWM1tSpAT9oiWyHEE6BAQARVQxPFrWINtbnd5++vDu7iZjN68XRQArH3jSSBNY8esdlcnn+O3fidTNoUXaOFsdye/bk+ueJU+GcKs3LascbbtXJM23QiBrrmmDIG3mBUnFcIt5HY8QtOyKcqrJzZR4VUk6fdAii3avhWHtYZ3FpFuFlRChaC0y+mYgjKDy+0vlRDGcD4fhyouBVaP8AEuvDEAByAP4p5xVV1aFAwB58VzxFtoMi5DjJHFWb45mcM00e7HcPxFzE2RhxldzC3SsrbiM1ydhkGs8pHMiveJYuwuJRsLatgWjJJzPbdgZByux8I+BrV+xPaXE41bhvlWKZQuVAoAYNIgelNbLSbwJjyLsJF3XrtLhh+EqFVe+skKANXk+pJ1JO5J3JNCe33BweG4oq6MUTOQp5IwY/IGlXbR0jU+vwpAG4fVWBDAmQVOhB6iKwplCsCRE2DPne9cJP6U2GIrRO1n0WXrd4nBDvrLDMqlgLiT9ghozRyPx1GoThHYTFNdAv2XsWl1uO+ggcgROp8vOuo19zGKpuhGOyId2Z8rOEjKo+052k8lESSdtOtXx7P1eyTiGU37hMINYUAb+Ukac9tt5GKxqYe2tuzbVdu7QLlEffKDUknadTAJ6VX+P5xla5IbWQdwDyPnWdjc2ouxaj3Z/hQvNcvXgbkeFZ119OgHwmjD4ZE0AAqFwHjyYWyA4OZyWAG8bSfWNKKL2hsXBmyx+IRQjVqpGUcxy6U4MWdpqNiMTbuHW8gA2Vdh8KZa9bXZsx8qkNwkMTS1uTvQpHnXapFhmPs7jlUhuP4qweVN4B2DROvKdJPSpeGxiuCCIYe0vl1/rUXGYXPIBgwcrDkeU0KkhaziAyswOVho6NOVuRUj7L9OR5bkVUeI4trFyxcUkZHa0fwNJUHr7IqbjeIt3aZvDdJ8RPs5rZGhOxBE69GHSq72gvlrjJEHvBmHQxt8jXV0GUlSh8dpzdagBDCaT2e7Z27jdy9tWfUox+0NyNOY191WP/AGmoibCR75rGbl1Vv2isL3SliRyJ8IHrAJpadt71pyc+ZSdrh0+Gp+FJ1egtt2MgftMquZrtziaafsEiehp1MekGLFoVV+zHay3ixlChXAkrIII5leekjQ0ZZgOgn3Vxsivjba0vuhG3xVdf2Vr4V6OJRtas/DahzIGGg8PypgYpQfZPu/vWqdRhJuMLNxvrZswP4a9HGLRT9ymeddPDFCWxds6QfiK9F1RoBp00+dTqN7h3GE04mIkWbIjypF3jmUx3Vo/y1CS4nUAedc7rOyn30N7e4NxmD8C4i1h3IGYMhWDEciCc2kaa+RNQbzlSArjLGkDTz313q94X6Prz3MYcNdsuuHum2DdMGIDgnSAQCATpqDVX7T8Bv4bxX8h8WUlGBg6kAxsdD8K7D9MGwfmMeOoVojgSHhL7BgzPAAYyACQwUlNtZz5R76Odg+I4Wzcf6zIzBctzISEiSQQBMNI1H3R1qvcOu6gZcw6f3oBVhx/Zu2UDWNWA8agzmIHiZPP+H4dKozIR038zVpdNqGBzYheyaPguK8PsLdu2LtiGfvruW6SxYTqEY5pMxAG8VmfaUmxiz3YAuC2ockbO0s5HQkMB8aA21UEENBGxXek8Sxz3LjO5JYwCTzygKPkBUbThObu4s6ssANoBHaSMZi3usrO5OTRByXWZA5knc+nICiZx9i9Zb6wWa9BUEktoXtuGBM5SAbogQDpO9VrvOtG+zfZrFY5iMLYZwDDNoqKfNjpPON/KgFUVQ7RZyMbs9+8Ehcp0MjkTv8K1f6Kx+wvE/aZY8wAf1oW/0NcSCyBh2P3RdOb01QD51A4PgMTgovPCMjsr4cki6QIDSuUiDsNeh2iqZVDIVuLIsVNWZuQAmohBHJd+UT8jSeDcTw2IsrcuG9ZYnK1tk106NpoRRZHwcAxebzJUfrXOOL2YrbPOEY+MJcvXIy2mvKACSSLVx01JMScvnFULFcduYq4Xc/skJyW/sluWnMDn8KJ3rlxcLxZWBSwHz2Sftd8wJX1nX+aqY+KFq0OZy6A/xGSSOW0V03awKm9KFmPcY4mlgs4fvMSNTMwCdNDtKjX1ihPZy6993e4T3QguTzb7Kr5n5D5hMdfzzJjrWkYPAYe2gC+wokLPzPUnr/SlwqS7ftI9xLCzdYMzH73P/ShjO19tYCjYDYUjGYo3rkDRR8hUzMEECpGd4pcGoEAe+nbWHIpuyTudq8v4zkDQh4kq29KTFZHB5VAtXKcxBkUZLhwYuzccd24W+v2Tpm8hNT8TgiMt5QRbbS4o3ttyYfwz8KpPFuHm4i3E9tRB8wNqicE47dw163dzEqZS4p2MGdR5hh8DUg30eYa4pibi3Lq5BdtzDpG2hErGoMEiRy8qC8U7uUv2y+UiHD+0rqADrzBULr1BqycWOcjFWDBIBYdNSoPxUj4daFdq79y/ZRrjBMkqFI8LZ/EGDD8EfDqa0aRtuSI1S2hlaTFEv6wW18tKP8I4mohVW2ig6sFjXyPtH4/GqNelXIkacwZHuIozwHEKGBb3eX+tdDFntqnPKUJpODW0LiXYBddZACkyCpEgCdCd/iKuGD4b36B1e1lO+ZiD7+dZW/HgNoopwDtGA4R4C3GAknYk6b6bxz5ml/ENNjypvH5h/cCmu80wcCKiDibSj1J9OdIXgtoe1irU+X/ehtzCvOq/mPLkaZtWVUiRrHU15zcPUZY9Qvf4bhRviVzdQk+m1etw7CwP948XXKaE200BUmDIO+h9+tIKMDHM+fP1obx6kseoTu4bCKYOIMchlP6mkuuGH+I5B1Hh5e80PbNsY0MTI/s07aWZk8/L9TtQ3j1JcqPEOAfV+CcSuPct4lbuIR7d0HMSc4R2aDGcMXG5EzTfbxxbw7PCljdshc6qVzG2+eQwKxlLb7TNWW7wq5iOz97Dqxusig2gFUEpbcNbSFAlsi5TpJI86quF7WXQiB8Di2uqqBoWFZlXJn1tkgnfbma6WRWbY6i6N+uCJ08LLj6mNztsV2J5BBgThPALcAraxV8ZVM27YtWy0eL9td5TOyUbtXrmH1t8Js3CBMNizeuRzJRGAJ/ClKu47iF/VOGlZ54i6x+U2z8qZCY6wc13AWnB3Ni4VuD08bT/AJT6igy5jz01+5v/AFUemfCq7Oq4+gof7sw6naTgGMULi8KMNfYAXD3ZBRhp+9QT72A03HKmuOfQgj2+8wOLLmJVbuUq43EOgAE9YIoPc4rbxZKXVusiAC5avIBdBclQytqRkEGdNW25Vavohxtz6pdsOxzYa+1tddlgNHpmzx5R0q+Ni/ykUR4MyZ9Pspg24Hsfp7uZhgOypW4yX0ZWQw6HeRy/7VqnYrtALOTD5FtqNFgQP++/rTPazFrdcXCIuhQH09pSJRvUag+6qlattcchdIBOY8th8YJ+NaeFFRQE3mzjhEkiPWgHaPEYc3AxsC6SILBiNthodTBrKmQgG0XN/MNFDNCkHSZ5eXOrFZ77VcSqIUCi3lL+IQTmMbHUDXpWXVFVQkSjihD93i9mAv1JdgJJJ9PP404vFPu4Wwun2lLHT37eVAxdUECV3Ajxbnr8alWjJC+EvMgBue8RoTXM6rTPuMh/SBi3u4RpVUUOkhBAKqT+pWss4jdkA+UeZitYx19CMt4JkYOrCfs5SWOhJBET5RVB4x2OIsvft4hbltGCgBSWJOoEjSY1Onu1roYAciAiaUf5LMrfCeG/WLy2xzkmOgEn+nvo5xO13JKEgsQBAM5FGsepIHuHnTPZngOIF0XVlYBE+REGKIW+AhzmW4YO86n403JjZK3CMxMHB2yDgTAolYRgM7aDlO59KkPh7NmJ8bchy99D7+JLNr/pSo+qi8RiidNhTVsSYpF5alWxlWTUkntwRS7TTvTFt5p7C6sB1qQyfhWMHKJI+dV7tTbU2GuIuRhcSRymGUn5/KrLhsNcDSo18utQO3tr/diMuV2Icj+FNSfy+dEQOPlMjdmbxe2xzewYK8nTKoceuhYU9xO/lweJsM0hGTL1BzqB5wQfnQXspxEW84Ikkqw/lmR8/lR7tLZXJdvKF7u5Zka+JWJyR5jNlq6cOJQ84z9JmN3c05YuwZ6CnL6ZjPWrx2q7BWsLgUxVu7dYkW8ysFIBeCTIggctjuPWmudjfWYQQRKdbxB5nWpQxOhB2jX/ALc6Fqal4dto0M79DT0yE8QMom8cIxbdxYLMC/dpmJYwTlEkdZJ+dLtusks8DlH968qdwOIF63busqqXVWiBAJUHbpOnupV+yCACo26CR8DtXn2B3GViVyx7Y5f3vSU0UzDCeX/c0h7gBAZY06TGw+f51IwWBa6JRQQTzaI90jX/AEoAWaEgEjXABuCOm/Lcx6kV69strP8A9oqdd4FfHNR594P+r0pdvgN8gTdUeWce6j029Q7TKP2T7Tu1m7bR2sYhCS6AREwrEAj2c24OqlukV7wziDW3Z7jF2JkltSZ3qn9n+J3MTiFcWrty/tmtITmB0IcAGVI08XxHK4cR4LeRyhtOHiSkTp1BmCJ0kHeu0pCj5ZoctkO4nmFL3ajpQXiPH2bnQy7hnBhlI99EOD8LzOJFAuzcCBRzPeK8HuIcNfzE3WQreUNl/Zt4ra6yCytLGdNhyqNwK/icG902jbJvupysCcrAnaCN8xHwqfxniDPcbpQ/hfExbui64zC2QcvU8uXLf3VgXKxe/wCJ03VVTb4HP8wr22w+IwtpMTiVWLjrbCoROYqW8wBo3PppQDs9xtyLzlFCghQOcxJ8XXUco8quPanj9niGDay0ZwyPbUGDmVgrCSDHgZuVUPh6ZLBWApFxg0dRC/pWrK/H7zDh5ejC2D4oO8B7vUkfb/8A5q7X+IMCXOUDTkdANIGtZ9wBZvA/d1/p86tx4lsCgO8nLMT+YG/vrBnYniV1VCgJJxHF4j2N/uzB589d+nI023FFBnwqAdBDZuURA38qim+TGQZf5QddSDr+flXt/iCwAxaQQZUCPhz91IEySBxriJa2ctkOQDlIEGWVl+1oPaPU6zV1w+DtvhrKEAgIrEDaSo19T51WjdUsfC8RocpB5jXWPfS8GlwPKEqoUSG2Y7wOpggyIjTea6nw1xv2/aWZyVC+BLPhcGiiFHu5VknaVLuDvZCCFaSPunXkfLnWgYLjgDQdCNwagdsSl5lVgHQLI6Swj3EQa6mbD1ePMiZdnaZ8mPnX46U8jHcqR0B3NMY7gJEm02nQ0OFq6pmJI6HWue2B18TQupU+ZY7dgjxN/oKRfuZtth0oEeI3AIbMB74p2zxcgQGj50qjHjIp7Q2h5U2WIOb4UNs8TXSd+Z61LTF2vaZp/h2HxoVLBhLHgOOX3KgBVHpq1EDhu+LK5mQwPTXSB5Cq1geIISC+ZQDIg6e/nV17OWO8BuQQh2ke16eXnTMeMu1CFsgC2TMXwl6DodqNdq8ZNjBoGIORy46jOMmnuNN9tOHDC4u4ir4W8S9NfajrDSKA52OpUk9enT0FO6RDUfExnJ8te43ZXxDpWmdqsU13g1rMdALREeRCQfcSfdVC4Rgbt+6tq0me45hVG5O/oAACZ5AGvqTgHCUw+FsWLot3DaRBOQQGQCCJ1kETPv0oZksLXg3FAWbnzVY7DcRe2Lq4K+UiQcmpHUKfEfhQXKUJV1Ksp1DAgjqCDqDX2OMUKo30q9lLOLw5vd2ovWirG4NGNoMO9DHmAmZhOxXTegrEHmXK8QfgOB4rubAFoyLab/hGnl7+tSh2fxZAlTqRpI00Eg67TNBeN9q8Vathw91vFlWCAJ/i0A92u+1B+BfSDfu3O7xN14Yxm9kqZ0kCBlO07jzG2DohgXoyoQVcvA7OYmRKLGuucD8PWf79aXe7IXmki5bWR1nXny093nQu6p+8WAGmbNy0/P8AOkjCk/YjX73PnrHT8qRaev7lbEI3OzBCmcRYDaSxcyebT00gyBTCcDs65sXhifxjSoL4MkRlAGoEnfp00mo123qZU6aaAEbeYmgXX1JYlG7L8av4LBg2lKNib7IbxgSFVVVVb7EMWJMiPStA7IY3M4s4m4PrAa6gQtmbwgFwWBIJldRMiEn2hWW3XvrZdQpXmRGgMFCROzZWIkCYNbD9GHDsCmCXEWSXvXFHe3HJL94YzrH2YbTTUjmZmusp54jwfUh8X4cM+2k1J4DhIYelT+IkTABZjtA/Lr7q7CLluKCMp861VxLDvMzx97xP6mjfYbguGv27tzFuUXOAsNE6ag8zM/I+dCOMWAjsp0Mkwd9zU/ByLSKqgqV1bff0PUj4Vwyds1apqSWVuzPCswBvXyZGozazsZC7TVV7a4KxaZRhmdrZXMWedTqsAkDQALRRXYrBVcwiCJ9DufUe+neIdt8HYwgQEXShAZQJJdpaAZAjfXUaU3B/9DXaYsL01wd9HeHw4Fy7ig7CQFCg6nUkmOQ0NW+9xfhX2bDPrOg0kaRq0+7rVawXaW1jLCm3YNpVlWUkGTvIjLI2130PSl3QsqYQnTn67SOXuNLyuVYqJXLk3NLFY43hFaUwDmQDJggem8CfzrzF9q7aGLWCtqZiX08hsu0AfCq8lowSpZV8i23u/LepCMxDAmR18QJHIifaG+sRS+s0VuMMf+O7x0WzZWfteIjzMQPWKj4/tFdv2crNbzAgiFM+o000ke+hqhwqmFUanVhMQdddN5/0qTLSZG4IzRI5TrOhGun+lBdQ4NgybjK7i07wndXHPnUZseURrd5TBIK3ByPn5HT0o/i+HiT4obNoS0iI0kjSNtfP1qIUVtGknkCI2/OvSaTUrqV9MO8SRUql7FQxE1HN5GaCcp67fOneLYASVt3AXGyDXXppMVA4VdthLn1jMXBXIAwUnfNuIMQPjsaOUtjkTHvNSXfZRIO45iIMEab+p91MHDKRPd+UyKVw61avE57mWAD4RJJIaFjk2YAQdIkydJk8T4c9kANmBPIgiPKZg+orK2qxg/N/qak0Gdhaj+5AHDEboPIamnbfCEmBPxNMC+5nKrsB9oCR8zNWXs7w1swNw5Awza7x11GgnnsOdasWJMnNTOSymrkjgvC7FkE3EDMYK5tfUAHb13q/cMw73FLMcikbka+sch61CweBsWCGYEkzDnxGOkbjTpQ3jfH0uLew6XCGIyMU1K5pnX7LZA3WN42lmbJjwYy3YCOwYcmdwi8kzMO2PEhi8SzAyqKLaGPaCzLbndixHkRQNswEEg1dR2cwqtlhxCgnx6nWBy+PSRtV07OfRjhe6N/E2mIOqW2dtekwRp5HcdNq5OL4gmdqQG50dT8Kzadd2QivrzO+izs8MHZGJcA4i+oyyP3ds6geraMfLKOs2TH8evgsVVT6zSEkCDuNPhoPlXlyz4ST8a6GwCZVAEEt21uhgvdoGIPM6ECYipZ46t629rFMCt1SjqNCEZSGgg6b6aVQ+19wWctzOQzXAiwdco8Vxvd4R/NUTCk5tSW/vrXK1uqOJaA7zq6HRLnfk8DvGOMX7+FvZTdS7m1VntrJTZQWgkactBIPrTWNsC/Y7+2vd3FOW5bE7c2HSDIg9DrRDtPhDcw3eEeOwZJHO22jfAwfjVcwHGWUgiN9fPUzP98zTdNnXNhDfeZNdpjps7Y/HcfSaj2cxb/VLPee1k1mJIBygkddATUyxcMzBIyxqREyCdJ9fhVX4dx8IFUj9kdRA1Q75eseR3Gx5VardoQGGUg+JSOcid5102rmajE+N/2nNdSDGjcDSCWzNHKCNOhPy6ilNoBDHb7KBtZI1JO9SlTcyojeCQSYnzj3edRLuHzGcwHo0fr7vdSJWWG7bwTA/sLBJ38C/wBKGcE4FZ+s/wC62u5VYe6EYi2wBlQU1XNI0IAOm9Zfhcbi1Oon3/35/CtE7FdpUt2XF0HvXfUEHYAAEkfZ5ac+m9dPCSWq51GyYdh2jmWXiWJFkEgCW5j5CRy2+NULtxjnWwGt3MjlgAVJBG5JB5aA1M7W9og1zLbBYCNQCep+bT8KBPwW9xHDt3RTvLT622bKcjD95J0iQR8devQORQtTL3lR7QcZxGLfNdvNc1JFuTA56DoNtdql9icRdsC4Sq93mTPmmRMgRyA5Ekcx00snDsJZsYe4GVFtLC3LltxeV7o8RN5rR7zRoFuwMik6sxql8Rw6NcLW7pdR7JuRniOYAAXXp8TE1nZVcUZVhfeaVdVGtO6nKcpYTOhB1B6QYmsz4twskC4FlWGYEcw2vxGx8wRVl4ZxpridyUQq2hVrm+gDDwbAxA0gSBNIvcGi23dgQCAtovJ1JYnPpsSR135TWbAvRJDeZRRV3Hvo+Vity2HYEFSVIGkjQgn058quHctoS3oBEgSYkcgflVW4Fx7GWkXD3bVk2xp3jw1xRMxmzZtdhO2nKiSYwqZygTyE8vwk+enpWbUhS9qe8o3fiGXd1ALskf8A2PvGkzy2pq3aJ8RIjopETvzE/HrUGzj1JiMp1120gSRpziZ/1pFi/wA8wnqIA1kzMecVnNysIjCQZdUkahdZ1+Z6Rr1pnLOxA0OgExBJ3nQ/DSkYe/trJkkZnkdRv16Uo4hTJuMLFtDDP4SqkmY09oySQPXoYm0ntCqljQi/res5tY110MknmdBy/wC1De0vEc97D2e+Fq24JcvoCBECRqxJYgAkDSrJhuGWrozjE2yjAEFrYWYO+5Mb6iqL9JRsottQqXSGkXUJyhZ8VsnQydNx6bGtuiGTHlvxLtp3A+YSPxu8tghEupBEhLQgt5s+pK76gidhzhGJ7B4n6muLLr49e7IbPlPsnQQJGsdI61YexmDt/VzdvYS3eViHRrqzkBgIAADp7PqSav3EsUyoA7ImbRtCYB8R0Ckj3xy6108uUu1mMx4ABM87JcXWxZS2VS4E1nJBzZiZMiZGgB8qLYp24iQEZsqMua2VBQnkJC5gSRqddJqtdrOJWQ02biN4tEVSCqmSwMqNJM6VS145iRdPdXHQhjlVWIGnlMEwKByqRtjbZBf8TduCdhbdqy4dg10yc+WFVhtpPs/w6e6qvgOJ4bE2rtti+Fv2JzJzsuDDMpEBlkGQPLTnTvYL6QziUOGxJ/a5SEfTxaGA3OdoPWNar30k8SY3MPNpUPdqxuZRN06ZSWHtZRHxHlVl1DYxfiU6AydpL/8AF2J7trFo2O9UEZ2UrGuhE+FXjSWhRzoJgnW1eGU5lRirvzutkZrlw9ZJMeUedBsFe8WcGd8w5wdD69fjUvBmVc/dcE+jAqTXK1eqfKCrdp3/AIfpMeJg695oXYmyCb19shFvM05Q5MwqgAAnZQYAliV8wdIZ88yTlAgefU1T/oo4dbFg5lMvDvOmYai35wBWj28MkQBFb9Oq4caivE5WvzHLnYmVfGWlXUKQOZIoBxPH5oS3qx09PM9KvGP4NnHtGPWg69kSGDJeynoyhh+la+opXvMykTFvpcwfc421bzFlGHtt/MxfMQPMj8qFcOx7EAEQY8Ou4Gnxp7t3xI4riF92IhD3S9IteCRqdCwY/wA1SOzfBC9xCctxV8QUHowOUjQ69Bpr1isObEuRTujcGofC+9f5h7g+NVjluCVYFWXqpEMPhVB43w98LiGtuIAJyMdnSfA0jSSsT05xWhcL7NXHvZrN23btZvacSwg+yBBkcpkVpXHOx1rGYQ4QooYICt8AStwHaJLZTvEkQTrWLRYMmKz/AImdD4lq8Woxow/N/wCT564dxFVYZ2YqdCF6b6bCavvYnjIa09m5DC2QyBhurGR7w0wP4ulUftD2RxWBvG3ftNucrqJRwOakfMHUSJGtHfo1BFy6zKcvd5ROkksDOu8AfMVp1FHGZxWPE0K1fRl/dSOk8hOpHTy8xpT9kWtcpETzj9aFX7agsczJC/xc5O22gjQ8jz0rnuKDoVWdYYj5a7VygT5iZ5ZwttySCZAknKfOffpy1qK/DHDhbc7e1ECAN4mTvy1p21ddAYbTeSuunhEwYHMzGs01Z4ncI8LRpux6mJiIGpOum1NkivqZy/tXIluSjaW6+Xl06Uz/ALNtbm2GMxBA0HlOm/M0hFIcBmXMDExpEaxG8HapKNlkglm2AiSBGkGTBy/p61ATJINvh7WixsqEaIJAGuplfD7QPnoPfNNYngilFa5Ys9fBaVSZkalQDy9NKMNiWOhUEGSZ16A6TrrpH8NepjbZZQFYydTl577btrPuze625vcNmVwcFsttZBWR9kxEjXMSJHPlp76mth0lj3eQcvFKjUD3f6TRT6yCSNTA0zCD5mD5GdByik38bbiQikAQszqAZ23iYEee+lAknuYIIyWwfCee8yNZO/uJ+O1OLbsrGkkdYAIOq9Dv1399FcPeGpARNABBOXn89DUd8YigAxPMwCduUf3rQkkAYZShAEHoCdPKT8vSkHDtrOUSZiTG8b/pU6/cUbsEAnQRJB1nkBz9a9t2kIBckAD7oIkxqI2MyQeVSSCrqOp9skGRt8Rtr6efnSbmGeCGKHy1PQH8qkizZ8PtRIGaTuY5T51MXC29G8PWBpr7J5enLn7qIMlyvYm2zEkmGywRrpAABgzpEeWlEezXCrVy7GKZWsoCcpaATppM6jmQCNjRQcOTMrR7UkQBoIEjTTf+96YfhTKZy5hEgcpkEQORirrko3LjIYc7V8aw+Hwoax3ZCCLVu0AcjSMpjoNWGbSeUisb4pxTEYhmLZwGOqrME6kT576mtHuYC5vl0JHLpsI3jN+Yr25gSF8Vu2dCcsaH2jpz0IG8cuVO/FexLNmJmV4fCtILT6c6ce0zOpBCn7x0Ajmeladc4MpILWyAeZJPPXWeWsH+wxiOC2pju1PnEjy15QB8POgdSLswDMQK8Sh8GxOXG2biOiftFJZtFXbMd9Bua076SuBr3DMLigIitbX74B8ORgSCcjFCOiW2moP+wrJA/ZoI3BUE+umuxHnqKcTDqF7tmhARkUmUERsJGUTPTerfiV7VLLm2zMFtOPsmnsLimRiYO0HTRh0rSbfALZmQNPCdI1k6+sD4fGm8T2UDCFWJ9+w1jz1HzpZyo3BEbj12RDYnv0Y9o2/bIXJbRlDHUgbATvHStI4X2kzGGBUjqIrJ8X2BzCcpgbeKZOg5jyPxpi12YxtkHur11QPs5gyxuNDI+VbcerQKFaUOYMxJ8zS8b9IWW+yKBkVQZ5szeyB0Eak66EdK9wvbK6zSSsegrLh2cxVxy5uF3IlpXXTQRl0AiNhRDhuDe0D3oe6fs21U5F09q7LKWAJH7MEA8zyrDmZ8mS0ahOtpNRolxkZFsz0/R9Yuk3LWJe1YXW5curmUawcryMxJ0AgyTE1ExlzA4MxheIX7jgwSbC92RvvmU/nUrtZx7EYnDfVVtXMgysWKBSzLyCp4USDIHUDWk9i+2NuwFt4jhtp4GU3LdlReHTMGXxdS0z5Gt2I0vLXMGodC/wAgofW4ewfDb2J4eMThhbvsGYkLcFsAs2Z8+YqBE5isnfShfB/pCxWDORxhrqAz+zcDlydWZT6H31csbx7h96xcyfu3nNayFJ3Jm3lGZtPy10qicT4Ngbv7qy9iCC2Yk5tBplMhRtz+0elXfIFW7iCaEumK+lnh2JtpauWXbPAcXBCWz1LqSdN5UGh31bBXWIw2IFxh4u7zNlIA+y0CY06HTnVSTspY0lmA8jpp5kbRrG/zp89mMOrAAF9YI7w6HcSOa/1rI+bEwoiLLKZYUwx9RMHWSIGuh5U+ttgNl8s0Axy0kU1aVpInJGoLHYzrz1Gm460/3U+zty1H9fy0rDUXIHAtm/Af+ao2D9j/AOP/AJjXV1WMk4+wPw/pXlv27Hu/Wva6rj8sIk/E+2PX/mSodnZfVv0rq6pIZCHtH/22/SnB7bfiP5NXV1DzJG7ft/yP+tRbO1n+T8jXV1CSP8b/AHien6Unh+y+rflXldUgj77/APyr+VO3+f4T/wAYrq6qyRvB/wCH+OrEPaf8H6Curqkhjw/xPxn/AIhXY3/F/vk1dXVJWJ4x7Lfg/wCmvOF/vj+E/rXV1A95JDve37j+S1Et/uz6j/mr2uqrQwtY394/MUjD/vE9R+VdXVaSSsL+7H9/bqDxLYeg/wCKva6reIZJwntr7/yNSG3P4f0WurqI7SSMfZT8DfnQviX71v8A2l/I11dVvEIjWB2T8Z/4aIN7dz8H6CurqDSQXe+1/P8AkaYtewPVvzWurqpBG8RsfX9DU/h/sCva6h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9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24582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14698"/>
            <a:ext cx="10820400" cy="5103988"/>
          </a:xfrm>
        </p:spPr>
        <p:txBody>
          <a:bodyPr/>
          <a:lstStyle/>
          <a:p>
            <a:pPr marL="742950" indent="-742950" algn="ctr">
              <a:buAutoNum type="alphaUcPeriod"/>
            </a:pPr>
            <a:r>
              <a:rPr lang="en-GB" sz="4400" b="1" dirty="0">
                <a:solidFill>
                  <a:srgbClr val="FFC000"/>
                </a:solidFill>
              </a:rPr>
              <a:t>Positive Historical Findings:</a:t>
            </a:r>
          </a:p>
          <a:p>
            <a:pPr marL="0" indent="0" algn="ctr">
              <a:buNone/>
            </a:pPr>
            <a:endParaRPr lang="en-GB" sz="4400" b="1" dirty="0">
              <a:solidFill>
                <a:srgbClr val="FFC000"/>
              </a:solidFill>
            </a:endParaRPr>
          </a:p>
          <a:p>
            <a:r>
              <a:rPr lang="en-GB" sz="2800" b="1" dirty="0"/>
              <a:t>Previous periodontal or endodontic treatment.</a:t>
            </a:r>
          </a:p>
          <a:p>
            <a:r>
              <a:rPr lang="en-GB" sz="2800" b="1" dirty="0"/>
              <a:t>History of pain or trauma</a:t>
            </a:r>
          </a:p>
          <a:p>
            <a:r>
              <a:rPr lang="en-GB" sz="2800" b="1" dirty="0"/>
              <a:t>Familial history of dental anomalies</a:t>
            </a:r>
          </a:p>
          <a:p>
            <a:r>
              <a:rPr lang="en-GB" sz="2800" b="1" dirty="0"/>
              <a:t>Post-operative evaluation of healing</a:t>
            </a:r>
          </a:p>
          <a:p>
            <a:r>
              <a:rPr lang="en-GB" sz="2800" b="1" dirty="0"/>
              <a:t>Presence of implants</a:t>
            </a:r>
          </a:p>
        </p:txBody>
      </p:sp>
    </p:spTree>
    <p:extLst>
      <p:ext uri="{BB962C8B-B14F-4D97-AF65-F5344CB8AC3E}">
        <p14:creationId xmlns:p14="http://schemas.microsoft.com/office/powerpoint/2010/main" val="41062583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429" y="694701"/>
            <a:ext cx="11070771" cy="1726282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B. Positive Clinical Signs/Symptoms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34557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GB" sz="1400" dirty="0"/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Clinical evidence of periodontal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Large or deep restorations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Deep carious lesions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Malposed or clinically impacted teeth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Swelling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Evidence of facial trauma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Mobility of teeth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Fistula or sinus tract infection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Clinically suspected sinus pathology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Growth abnormalities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Oral involvement in unknown or suspected systemic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1" dirty="0"/>
              <a:t>Positive neurologic findings in the head and neck</a:t>
            </a:r>
          </a:p>
          <a:p>
            <a:pPr marL="457200" indent="-457200">
              <a:buFont typeface="+mj-lt"/>
              <a:buAutoNum type="arabicPeriod"/>
            </a:pPr>
            <a:endParaRPr lang="en-GB" sz="1400" b="1" dirty="0"/>
          </a:p>
          <a:p>
            <a:pPr marL="457200" indent="-457200">
              <a:buFont typeface="+mj-lt"/>
              <a:buAutoNum type="arabicPeriod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1700" dirty="0"/>
              <a:t>13.  </a:t>
            </a:r>
            <a:r>
              <a:rPr lang="en-GB" sz="1700" b="1" dirty="0"/>
              <a:t>evidence of foreign objects</a:t>
            </a:r>
          </a:p>
          <a:p>
            <a:pPr marL="0" indent="0">
              <a:buNone/>
            </a:pPr>
            <a:r>
              <a:rPr lang="en-GB" sz="1700" b="1" dirty="0"/>
              <a:t>14.  pain and/or dysfunction of the TMJ</a:t>
            </a:r>
          </a:p>
          <a:p>
            <a:pPr marL="0" indent="0">
              <a:buNone/>
            </a:pPr>
            <a:r>
              <a:rPr lang="en-GB" sz="1700" b="1" dirty="0"/>
              <a:t>15.  Facial asymmetry</a:t>
            </a:r>
          </a:p>
          <a:p>
            <a:pPr marL="0" indent="0">
              <a:buNone/>
            </a:pPr>
            <a:r>
              <a:rPr lang="en-GB" sz="1700" b="1" dirty="0"/>
              <a:t>16.  Abutment teeth for fixed or removable partial        prosthesis</a:t>
            </a:r>
          </a:p>
          <a:p>
            <a:pPr marL="0" indent="0">
              <a:buNone/>
            </a:pPr>
            <a:r>
              <a:rPr lang="en-GB" sz="1700" b="1" dirty="0"/>
              <a:t>17.  Unexplained bleeding</a:t>
            </a:r>
          </a:p>
          <a:p>
            <a:pPr marL="0" indent="0">
              <a:buNone/>
            </a:pPr>
            <a:r>
              <a:rPr lang="en-GB" sz="1700" b="1" dirty="0"/>
              <a:t>18.  Unexplained sensitivity of teeth</a:t>
            </a:r>
          </a:p>
          <a:p>
            <a:pPr marL="0" indent="0">
              <a:buNone/>
            </a:pPr>
            <a:r>
              <a:rPr lang="en-GB" sz="1700" b="1" dirty="0"/>
              <a:t>19.  Unusual eruption, spacing or migration of teeth</a:t>
            </a:r>
          </a:p>
          <a:p>
            <a:pPr marL="0" indent="0">
              <a:buNone/>
            </a:pPr>
            <a:r>
              <a:rPr lang="en-GB" sz="1700" b="1" dirty="0"/>
              <a:t>20.  Unusual tooth morphology, calcification or </a:t>
            </a:r>
            <a:r>
              <a:rPr lang="en-GB" sz="1700" b="1" dirty="0" err="1"/>
              <a:t>color</a:t>
            </a:r>
            <a:endParaRPr lang="en-GB" sz="1700" b="1" dirty="0"/>
          </a:p>
          <a:p>
            <a:pPr marL="0" indent="0">
              <a:buNone/>
            </a:pPr>
            <a:r>
              <a:rPr lang="en-GB" sz="1700" b="1" dirty="0"/>
              <a:t>21.  Missing teeth with unknown reason.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54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Types of radiographs &#10;•Intra oral &#10;intra oral periapical radiograph &#10;bitewing radiograph &#10;occlusal radiograph &#10;•Extra oral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1" y="774636"/>
            <a:ext cx="10742059" cy="54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0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Size of intra oral films &#10;•Size 0(22 ×35mm) : bitewing and periapical radiographs &#10;for small children. &#10;• Size 1(24×40mm)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7" y="255890"/>
            <a:ext cx="6350978" cy="54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tra oral film &#10;•5×7&quot; films: tmj views &amp; lateral oblique view &#10;• 8 ×10&quot; films: lateral cephalogram, para nasal sinus view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5" y="2145323"/>
            <a:ext cx="5820508" cy="43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9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1008</TotalTime>
  <Words>533</Words>
  <Application>Microsoft Office PowerPoint</Application>
  <PresentationFormat>Widescreen</PresentationFormat>
  <Paragraphs>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Vapor Trail</vt:lpstr>
      <vt:lpstr>                </vt:lpstr>
      <vt:lpstr>PowerPoint Presentation</vt:lpstr>
      <vt:lpstr>PowerPoint Presentation</vt:lpstr>
      <vt:lpstr>PowerPoint Presentation</vt:lpstr>
      <vt:lpstr>Clinical situations for which radiographs may be indicated include:       </vt:lpstr>
      <vt:lpstr>PowerPoint Presentation</vt:lpstr>
      <vt:lpstr>B. Positive Clinical Signs/Symptoms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Patients at high risk for caries may demonstrate any of the following: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lenovoo</dc:creator>
  <cp:lastModifiedBy>lenovoo</cp:lastModifiedBy>
  <cp:revision>78</cp:revision>
  <dcterms:created xsi:type="dcterms:W3CDTF">2015-11-14T01:29:12Z</dcterms:created>
  <dcterms:modified xsi:type="dcterms:W3CDTF">2017-04-17T18:26:46Z</dcterms:modified>
</cp:coreProperties>
</file>