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316" r:id="rId6"/>
    <p:sldId id="260" r:id="rId7"/>
    <p:sldId id="317" r:id="rId8"/>
    <p:sldId id="262" r:id="rId9"/>
    <p:sldId id="281" r:id="rId10"/>
    <p:sldId id="261" r:id="rId11"/>
    <p:sldId id="263" r:id="rId12"/>
    <p:sldId id="264" r:id="rId13"/>
    <p:sldId id="318" r:id="rId14"/>
    <p:sldId id="280" r:id="rId15"/>
    <p:sldId id="279" r:id="rId16"/>
    <p:sldId id="278" r:id="rId17"/>
    <p:sldId id="277" r:id="rId18"/>
    <p:sldId id="276" r:id="rId19"/>
    <p:sldId id="275" r:id="rId20"/>
    <p:sldId id="274" r:id="rId21"/>
    <p:sldId id="319" r:id="rId22"/>
    <p:sldId id="315" r:id="rId23"/>
    <p:sldId id="320" r:id="rId24"/>
    <p:sldId id="321" r:id="rId25"/>
    <p:sldId id="322" r:id="rId26"/>
    <p:sldId id="323" r:id="rId27"/>
    <p:sldId id="324" r:id="rId28"/>
    <p:sldId id="273" r:id="rId29"/>
    <p:sldId id="272" r:id="rId30"/>
    <p:sldId id="325" r:id="rId31"/>
    <p:sldId id="271" r:id="rId32"/>
    <p:sldId id="314" r:id="rId33"/>
    <p:sldId id="313" r:id="rId34"/>
    <p:sldId id="312" r:id="rId35"/>
    <p:sldId id="311" r:id="rId36"/>
    <p:sldId id="310" r:id="rId37"/>
    <p:sldId id="326" r:id="rId38"/>
    <p:sldId id="29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09" r:id="rId51"/>
    <p:sldId id="308" r:id="rId52"/>
    <p:sldId id="307" r:id="rId53"/>
    <p:sldId id="338" r:id="rId54"/>
    <p:sldId id="306" r:id="rId55"/>
    <p:sldId id="305" r:id="rId56"/>
    <p:sldId id="304" r:id="rId57"/>
    <p:sldId id="303" r:id="rId58"/>
    <p:sldId id="302" r:id="rId59"/>
    <p:sldId id="301" r:id="rId60"/>
    <p:sldId id="266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5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7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95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2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7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65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02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7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66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6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8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8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3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4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2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29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8BC0476-7644-434A-A170-D124E4B5B768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C48D8D6-8F81-47A9-B655-2DA2AA2E4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6245"/>
            <a:ext cx="10032449" cy="1875453"/>
          </a:xfrm>
        </p:spPr>
        <p:txBody>
          <a:bodyPr/>
          <a:lstStyle/>
          <a:p>
            <a:pPr algn="ctr"/>
            <a:r>
              <a: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Management of Deep Carious Lesions in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769567"/>
            <a:ext cx="9612572" cy="1869233"/>
          </a:xfrm>
        </p:spPr>
        <p:txBody>
          <a:bodyPr>
            <a:normAutofit/>
          </a:bodyPr>
          <a:lstStyle/>
          <a:p>
            <a:pPr algn="ctr"/>
            <a:r>
              <a:rPr lang="en-GB" sz="2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Presented by</a:t>
            </a:r>
          </a:p>
          <a:p>
            <a:pPr algn="ctr"/>
            <a:r>
              <a:rPr lang="en-GB" sz="2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Gihan Abuelniel</a:t>
            </a:r>
          </a:p>
          <a:p>
            <a:pPr algn="ctr"/>
            <a:r>
              <a:rPr lang="en-GB" sz="2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Associate Professor of Pediatric Dentistry</a:t>
            </a:r>
          </a:p>
        </p:txBody>
      </p:sp>
    </p:spTree>
    <p:extLst>
      <p:ext uri="{BB962C8B-B14F-4D97-AF65-F5344CB8AC3E}">
        <p14:creationId xmlns:p14="http://schemas.microsoft.com/office/powerpoint/2010/main" val="27798296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xplosion: 14 Points 3"/>
          <p:cNvSpPr/>
          <p:nvPr/>
        </p:nvSpPr>
        <p:spPr>
          <a:xfrm>
            <a:off x="429209" y="485191"/>
            <a:ext cx="11980505" cy="62421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Diagnostic Aids</a:t>
            </a:r>
          </a:p>
        </p:txBody>
      </p:sp>
    </p:spTree>
    <p:extLst>
      <p:ext uri="{BB962C8B-B14F-4D97-AF65-F5344CB8AC3E}">
        <p14:creationId xmlns:p14="http://schemas.microsoft.com/office/powerpoint/2010/main" val="3254434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41" y="4907915"/>
            <a:ext cx="3188602" cy="430329"/>
          </a:xfrm>
        </p:spPr>
        <p:txBody>
          <a:bodyPr/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N.B :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Children tend to be anxious</a:t>
            </a:r>
            <a:b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plus false negative or positive response could be obtained</a:t>
            </a:r>
          </a:p>
        </p:txBody>
      </p:sp>
      <p:pic>
        <p:nvPicPr>
          <p:cNvPr id="4098" name="Picture 2" descr="Radiographs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6" y="578497"/>
            <a:ext cx="4647880" cy="34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ulp Vitality Testing&#10;Electric Pulp Testing&#10;Thermal testing (hot: guttapercha; cold: cold drink or air blast)&#10;Pulp Oximetr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46" y="3022374"/>
            <a:ext cx="4550311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rcussion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98" y="821094"/>
            <a:ext cx="4708682" cy="35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owchart: Document 3"/>
          <p:cNvSpPr/>
          <p:nvPr/>
        </p:nvSpPr>
        <p:spPr>
          <a:xfrm>
            <a:off x="1474238" y="1327150"/>
            <a:ext cx="8602824" cy="3526972"/>
          </a:xfrm>
          <a:prstGeom prst="flowChartDocumen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754155" y="2444620"/>
            <a:ext cx="7856376" cy="320264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7075" y="3303251"/>
            <a:ext cx="629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Treatment Options</a:t>
            </a:r>
          </a:p>
        </p:txBody>
      </p:sp>
    </p:spTree>
    <p:extLst>
      <p:ext uri="{BB962C8B-B14F-4D97-AF65-F5344CB8AC3E}">
        <p14:creationId xmlns:p14="http://schemas.microsoft.com/office/powerpoint/2010/main" val="13243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INDIRECT PULP CAPPING&#10;• DEFINITION&#10;• The procedure involving a tooth with a deep carious lesion where&#10;carious dentin remo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8" y="1157094"/>
            <a:ext cx="9974425" cy="506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88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8" descr="Objectives&#10;•&#10;•&#10;•&#10;•&#10;&#10;Arrest carious process&#10;Promote dentin sclerosis&#10;Stimulate tertiary dentin formation&#10;Remineralize cario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8" descr="Objectives&#10;•&#10;•&#10;•&#10;•&#10;&#10;Arrest carious process&#10;Promote dentin sclerosis&#10;Stimulate tertiary dentin formation&#10;Remineralize cario...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4" descr="Indications&#10;• Mild discomfort from chemical or thermal&#10;stimuli&#10;• Absence of spontaneous or nocturnal pain&#10;• Absence of lym...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56" name="Picture 36" descr="Indirect Pulp Therapy&#10;• “A procedure in which material is placed over&#10;a thin layer of carious dentin that, if removed,&#10;mig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1073019"/>
            <a:ext cx="9722498" cy="53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2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6" descr="Objectives&#10;•&#10;•&#10;•&#10;•&#10;&#10;Arrest carious process&#10;Promote dentin sclerosis&#10;Stimulate tertiary dentin formation&#10;Remineralize cario..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2" name="Picture 8" descr="Objectives&#10;•&#10;•&#10;•&#10;•&#10;&#10;Arrest carious process&#10;Promote dentin sclerosis&#10;Stimulate tertiary dentin formation&#10;Remineralize car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2" y="1147763"/>
            <a:ext cx="9554547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3043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Indications&#10;• Mild discomfort from chemical or thermal&#10;stimuli&#10;• Absence of spontaneous or nocturnal pain&#10;• Absence of ly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6" y="894945"/>
            <a:ext cx="9815208" cy="52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8969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6" descr="Indications&#10;• Mild discomfort from chemical or thermal&#10;stimuli&#10;• Absence of spontaneous or nocturnal pain&#10;• Absence of lym..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176" name="Picture 8" descr="Contraindications&#10;•&#10;•&#10;•&#10;•&#10;•&#10;•&#10;•&#10;•&#10;•&#10;•&#10;•&#10;&#10;Sharp, continuous pain&#10;Nocturnal pain&#10;Excessive tooth mobility&#10;Tenderness upon p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837541"/>
            <a:ext cx="9694506" cy="57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0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Periodontal Abscess&#10;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4" y="1038982"/>
            <a:ext cx="9683244" cy="50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5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Technique&#10;• Provide local anesthesia and isolate the tooth&#10;• Assess the preoperative appearance of the&#10;lesion&#10;• Remove al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1" y="973668"/>
            <a:ext cx="9890449" cy="53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3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ndroduction&#10;• Despite the modern advances in prevention of&#10;dental caries and an increased understanding&#10;of the importanc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1" y="1474237"/>
            <a:ext cx="8912777" cy="50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05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Factors affecting Success&#10;• Signs and symptoms consistent with&#10;reversible pulpitis&#10;• Absence of other clinical or radiogr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973668"/>
            <a:ext cx="9582539" cy="52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9004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90" name="Picture 2" descr="In indirect pulp therapy the outer layer of carious dentin are&#10;removed. Thus most of the bacteria are eliminated from th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" y="973668"/>
            <a:ext cx="9741159" cy="53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7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IPT vs Direct Pulp Capping?&#10;• DPC is not recommended for carious pulp&#10;exposure&#10;• Higher risk of failure in primary dentit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1082351"/>
            <a:ext cx="9601199" cy="51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25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TECHNIQUES OF DIRECT PULP CAPPINGRubber dam provides only means of working in a sterile environment,&#10;so it has to be used.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5" y="973668"/>
            <a:ext cx="9470570" cy="54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24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HISTOLOGICAL CHANGES AFTER PULP CAPPING&#10;•&#10;&#10;These were illustrated by Glass and Zander in 1949.&#10;&#10;•&#10;&#10;After 24 hours: Necro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" y="1147763"/>
            <a:ext cx="9495421" cy="53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33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2" name="Picture 2" descr="FEATURES OF SUCCESSFUL PULP CAPPING&#10;1. Maintenance of pulp vitality.&#10;2. Lack of undue sensitivity or pain&#10;3. Minimal pulp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" y="973668"/>
            <a:ext cx="9582538" cy="535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94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6" name="Picture 2" descr="MEDICATIONS AND MATERIAL&#10;USED FOR&#10;PULP CAPPING&#10;-The greatest benefit of Ca(OH)2 is the stimulation of reparative&#10;dentin b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989484"/>
            <a:ext cx="9834465" cy="52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34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 descr="LIMITATION OF DIRECT PULP CAPPING IN&#10;PRIMARY TEETH&#10;&#10;Caries process or pulp capping material may stimulate the&#10;undifferen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1110440"/>
            <a:ext cx="9629191" cy="544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95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Pulpotomy&#10;• “Surgical removal of coronal pulp followed by&#10;placement of medicament under aseptic&#10;conditions.”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1147763"/>
            <a:ext cx="9573209" cy="51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0430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Indications&#10;•&#10;•&#10;•&#10;•&#10;•&#10;•&#10;&#10;Pulp exposure greater than suitable for IPT&#10;No radicular pulpitis&#10;Presence of pain (vital pulp)&#10;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8" y="1113627"/>
            <a:ext cx="9945427" cy="52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31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54971" y="2174378"/>
            <a:ext cx="14065946" cy="26776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• Additional reasons to preserve the integrity of the&#10;primary dentition are to&#10;1. Reduce the likelihood of mesial drift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1222408"/>
            <a:ext cx="9685176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7534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(a) The figure shows a lower right second primary molar where after removing the roof&#10;of the pulp chamber the coronal pulp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851252"/>
            <a:ext cx="9591869" cy="55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34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Technique&#10;•&#10;•&#10;•&#10;•&#10;•&#10;•&#10;•&#10;•&#10;•&#10;•&#10;&#10;Anesthetize and isolate with a rubber dam&#10;Remove all superficial caries&#10;Enter the pulp cha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69" y="1932558"/>
            <a:ext cx="6262131" cy="470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ontraindications&#10;• Root resorption exceeds 1/3rd of root length&#10;• Non-restorable crown&#10;• Highly viscous, sluggish or abse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84074"/>
            <a:ext cx="6232849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69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No.330 bur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999282"/>
            <a:ext cx="9694506" cy="51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3251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Enter the Pulp Chamber&#10;Here it is being entered with a fissure bur.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6" y="793200"/>
            <a:ext cx="5563960" cy="41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Amputate the Coronal Pulp&#10;&#10;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74" y="3085846"/>
            <a:ext cx="5020575" cy="376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Achieve Hemostasis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16" y="793200"/>
            <a:ext cx="5389984" cy="40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93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Apply Formocresol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4" y="457558"/>
            <a:ext cx="5535969" cy="41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Final Restoration&#10;&#10;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78" y="3340005"/>
            <a:ext cx="4978814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Post-operative Evaluation&#10;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44" y="457558"/>
            <a:ext cx="5168965" cy="388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0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Alternative Materials&#10;• Preservation: corticosteroids, gluteraldehyde,,&#10;ferric sulphate, electrosurgery, lasers&#10;• Reminer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4" y="360804"/>
            <a:ext cx="6242885" cy="468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Formocresol vs Ferric Sulphate?&#10;• Peng, Ye, et al found equivalent success rates&#10;• Ferric sulphate produces local, reversi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91" y="1991568"/>
            <a:ext cx="6170451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24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Non-vital Pulp: Pulpectomy&#10;• Removal of non-vital cariously exposed pulp&#10;chamber roof and contents&#10;• Often preferred for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8" y="1147763"/>
            <a:ext cx="9703837" cy="50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65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02" name="Picture 2" descr=":General indications&#10;1. Cooperative patient.&#10;2. Pt should be in good health with no serious disease.&#10;3. Maximum coopera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1147763"/>
            <a:ext cx="9629192" cy="522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77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5058" name="Picture 2" descr="7. mutagenicity-Glutaraldehyde does not reach the nucleus of the&#10;liver cell.&#10;.antigenicity-less as compared to formocreso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2" y="1084853"/>
            <a:ext cx="9843796" cy="52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98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6082" name="Picture 2" descr="Ferric sulfate&#10;The ferric sulfate the most suitable alternative to formocresol in the&#10;next few years.&#10;• In light of recen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3668"/>
            <a:ext cx="9853127" cy="52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45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Major function of pulp&#10;• As a review, the pulp performs five major&#10;functions:&#10;– Induction&#10;• Pulp participates in the indu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240971"/>
            <a:ext cx="10748866" cy="52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56340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7106" name="Picture 2" descr="Regeneration&#10;An ideal pulpotomy treatment should leave the radicular pulp&#10;vital , healthy and completely enclosed within 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4" y="1175658"/>
            <a:ext cx="8631524" cy="48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57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8130" name="Picture 2" descr="Non vital pulpotomy&#10;&#10;MORTAL PULPOTOMY&#10;Non vital pulpotomy) Ideally,non-vital tooth should be treated by )&#10;pulpectomy,but 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4" y="1082615"/>
            <a:ext cx="9750489" cy="51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4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 descr="PROCEDURE:&#10;FIRST APPOINTMENT:&#10;Necrotic coronal pulp is removed&#10;↓&#10;Pulp chamber is irrigated with saline and dried with cot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901280"/>
            <a:ext cx="9412513" cy="556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0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Picture 2" descr="Pulpectomy&#10;Pulpectomy involves removal of the roof and contents of pulp&#10;chamber in order to gain access to the root canal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1139576"/>
            <a:ext cx="9421845" cy="521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34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2" descr=".Pulpless tooth with stomas. 4&#10;5. Pulpless primary teeth in hemophiliacs.&#10;.Pulpless primary molars holding orthodontic app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1" y="907483"/>
            <a:ext cx="9610531" cy="53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56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0" name="Picture 2" descr="Radiographic contraindication:&#10;1. External root resorption.&#10;2. Internal root resorption in the apical 3rd of the root.&#10;3.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" y="973668"/>
            <a:ext cx="9722498" cy="52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588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274" name="Picture 2" descr="II. RADICULAR phase&#10;1. The remaining pulp tissue occupying the root canals is removed&#10;using endodontic files at a predete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1" y="973668"/>
            <a:ext cx="9918440" cy="566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77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5298" name="Picture 2" descr="a) Periapical radiograph)&#10;showing files placed in the root&#10;canals of left lower second primary&#10;molar&#10;b) Root canals have b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" y="800225"/>
            <a:ext cx="9722498" cy="533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8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2" name="Picture 2" descr="N.B:&#10;•If iflammation is beyond the coronal pulp with only interradicular&#10;but no periapical radiolucency-single visit pulp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973668"/>
            <a:ext cx="9759821" cy="530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6" name="Picture 2" descr="Criteria for an ideal pulpectomy obturant (treatment paste)&#10;1. Antiseptic&#10;2. Resorbable&#10;3. Harmless to the adjacent tooth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1096626"/>
            <a:ext cx="9722498" cy="51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88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Nutrition&#10;Via dentinal tubules, pulp supplies nutrients that are&#10;.essential for dentin formation and hydration&#10;Defense&#10;Od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1" y="1457325"/>
            <a:ext cx="10123715" cy="494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26827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Indications&#10;•&#10;•&#10;•&#10;•&#10;•&#10;&#10;Irreversible pulpitis&#10;Abscess or sinus opening&#10;Presence of pus&#10;Children with hemophilia&#10;No patholo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2" y="973668"/>
            <a:ext cx="9741159" cy="55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96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Contraindications&#10;•&#10;•&#10;•&#10;•&#10;•&#10;&#10;Internal resorption&#10;Excessive mobility&#10;Non-restorable tooth&#10;Perforated floor of pulp chamber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8" y="247254"/>
            <a:ext cx="6837917" cy="39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Technique&#10;•&#10;•&#10;•&#10;•&#10;•&#10;•&#10;•&#10;•&#10;&#10;Treat pathologies such as abscess first&#10;Once resolved: provide anesthesia and isolate&#10;Remove al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78" y="2108817"/>
            <a:ext cx="6186001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65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1756" y="535129"/>
            <a:ext cx="8761413" cy="706964"/>
          </a:xfrm>
        </p:spPr>
        <p:txBody>
          <a:bodyPr/>
          <a:lstStyle/>
          <a:p>
            <a:endParaRPr lang="en-GB"/>
          </a:p>
        </p:txBody>
      </p:sp>
      <p:pic>
        <p:nvPicPr>
          <p:cNvPr id="23554" name="Picture 2" descr="Some points about Obturation&#10;• Properties of ideal root filling material for primary&#10;teeth:&#10;– Resorbable, antiseptic, non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685"/>
            <a:ext cx="6275925" cy="47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Obturation Techniques&#10;for ZnOEugenol&#10;• With a reamer:&#10;&#10;– A thin mix is made and carried into the root canals with a no.15&#10;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55" y="2529748"/>
            <a:ext cx="5959345" cy="43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22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8370" name="Picture 2" descr=":Goals of apexogenesis&#10;1 Sustaining a viable Hertwig’s sheath, thus allowing continued&#10;development of root length for a m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9" y="884083"/>
            <a:ext cx="9388638" cy="54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13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Obturation Techniques&#10;for CaOH with Iodoform&#10;• Canal is dried and an injectable syringe is&#10;loaded&#10;• The syringe is taken 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3" y="818447"/>
            <a:ext cx="10273004" cy="575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299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Final Restoration: Stainless Steel&#10;Crown&#10;• “Prefabricated semi-permanent restorations&#10;for both primary and permanent teeth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0" y="849057"/>
            <a:ext cx="10002416" cy="547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0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Indications&#10;• Extensive carious lesion&#10;• Developmental defects, to prevent loss of&#10;vertical dimension&#10;• Following pulpal 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" y="765316"/>
            <a:ext cx="9881118" cy="525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66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Contraindications&#10;• Imminent exfoliation of primary teeth&#10;• Nickel allergy&#10;• Anterior teeth due to esthetic concerns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4" y="102541"/>
            <a:ext cx="6469029" cy="48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Technique&#10;• Anesthetize the patient and isolate the tooth&#10;• Reduce the occlusal surface by 1.5-2.0 mm with a&#10;no.69 or 169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46" y="2688768"/>
            <a:ext cx="5810054" cy="39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31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 descr="Benefits&#10;• Longer life than Class II amalgam restoration&#10;(withstand fracture, don’t need to be&#10;repeated)&#10;• More cost-effe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3856"/>
            <a:ext cx="9787813" cy="56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59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 descr="Hall Technique&#10;• A unique and minimally invasive approach to&#10;managing deep carious lesions in deciduous&#10;dentition by cem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1" y="1147763"/>
            <a:ext cx="9722497" cy="54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99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igns &amp; Symptoms&#10;• History of pain&#10;• Visibly carious defect&#10;• Presence of&#10;• Irritable behavior&#10;provoked or&#10;• Difficulty ch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" y="996489"/>
            <a:ext cx="9657184" cy="520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7405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09924" y="2914650"/>
            <a:ext cx="2809875" cy="15897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9394" name="Picture 2" descr="http://media4.picsearch.com/is?FJUfBjyQISnLcgpmcQwXTNHoXnl6otI9eLQ8hyL2lmA&amp;height=2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08" y="670167"/>
            <a:ext cx="8445159" cy="5519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99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38" y="363894"/>
            <a:ext cx="10067730" cy="1660849"/>
          </a:xfrm>
        </p:spPr>
        <p:txBody>
          <a:bodyPr/>
          <a:lstStyle/>
          <a:p>
            <a:r>
              <a: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Evaluation of treatment prognosis before pulp therapy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61" y="2202024"/>
            <a:ext cx="11383347" cy="3890866"/>
          </a:xfrm>
        </p:spPr>
        <p:txBody>
          <a:bodyPr>
            <a:normAutofit/>
          </a:bodyPr>
          <a:lstStyle/>
          <a:p>
            <a:pPr algn="just"/>
            <a:r>
              <a:rPr lang="en-GB" b="1" dirty="0"/>
              <a:t>Teeth that are good candidates for vital pulp therapy:</a:t>
            </a:r>
          </a:p>
          <a:p>
            <a:pPr algn="just"/>
            <a:r>
              <a:rPr lang="en-GB" b="1" dirty="0"/>
              <a:t>The level of patient and parent cooperation and motivation in receiving the treatment.</a:t>
            </a:r>
          </a:p>
          <a:p>
            <a:pPr algn="just"/>
            <a:r>
              <a:rPr lang="en-GB" b="1" dirty="0"/>
              <a:t>The level of patient and parent desire and motivation in maintaining the oral health and hygiene.</a:t>
            </a:r>
          </a:p>
          <a:p>
            <a:pPr algn="just"/>
            <a:r>
              <a:rPr lang="en-GB" b="1" dirty="0"/>
              <a:t>The caries activity of the patient and overall prognosis of oral rehabilitation</a:t>
            </a:r>
          </a:p>
          <a:p>
            <a:pPr algn="just"/>
            <a:r>
              <a:rPr lang="en-GB" b="1" dirty="0"/>
              <a:t>The degree of difficulty anticipated in performing pulp therapy in particular case.</a:t>
            </a:r>
          </a:p>
          <a:p>
            <a:pPr algn="just"/>
            <a:r>
              <a:rPr lang="en-GB" b="1" dirty="0"/>
              <a:t>Space management issues resulting from previous extractions </a:t>
            </a:r>
          </a:p>
          <a:p>
            <a:pPr algn="just"/>
            <a:r>
              <a:rPr lang="en-GB" b="1" dirty="0"/>
              <a:t>Pre-existing malocclusion, ankylosis, congenitally missing teeth and space loss caused by extensive carious destruction of teeth and subsequent drifting</a:t>
            </a:r>
          </a:p>
          <a:p>
            <a:pPr algn="just"/>
            <a:r>
              <a:rPr lang="en-GB" b="1" dirty="0"/>
              <a:t>Extensive extrusion of pulpally involved tooth resulting from absence of opposing teeth.</a:t>
            </a:r>
          </a:p>
        </p:txBody>
      </p:sp>
    </p:spTree>
    <p:extLst>
      <p:ext uri="{BB962C8B-B14F-4D97-AF65-F5344CB8AC3E}">
        <p14:creationId xmlns:p14="http://schemas.microsoft.com/office/powerpoint/2010/main" val="2650730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Anatomical Challenges&#10;•&#10;•&#10;•&#10;•&#10;•&#10;•&#10;•&#10;•&#10;•&#10;•&#10;&#10;Small teeth, large pulp chambers&#10;Thinner enamel and dentin&#10;Wider, shorter dent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1240970"/>
            <a:ext cx="9834465" cy="477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9813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Primary Tooth&#10;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2" y="1259633"/>
            <a:ext cx="9638522" cy="513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9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301</TotalTime>
  <Words>144</Words>
  <Application>Microsoft Office PowerPoint</Application>
  <PresentationFormat>Widescreen</PresentationFormat>
  <Paragraphs>20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Century Gothic</vt:lpstr>
      <vt:lpstr>Wingdings 3</vt:lpstr>
      <vt:lpstr>Ion Boardroom</vt:lpstr>
      <vt:lpstr>Management of Deep Carious Lesions in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of treatment prognosis before pulp therapy :</vt:lpstr>
      <vt:lpstr>PowerPoint Presentation</vt:lpstr>
      <vt:lpstr>PowerPoint Presentation</vt:lpstr>
      <vt:lpstr>PowerPoint Presentation</vt:lpstr>
      <vt:lpstr>N.B : Children tend to be anxious plus false negative or positive response could be obtained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Deep Carious Lesions in Children</dc:title>
  <dc:creator>lenovoo</dc:creator>
  <cp:lastModifiedBy>lenovoo</cp:lastModifiedBy>
  <cp:revision>69</cp:revision>
  <dcterms:created xsi:type="dcterms:W3CDTF">2017-04-15T19:19:04Z</dcterms:created>
  <dcterms:modified xsi:type="dcterms:W3CDTF">2017-04-16T19:30:54Z</dcterms:modified>
</cp:coreProperties>
</file>